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60" r:id="rId3"/>
    <p:sldId id="258" r:id="rId4"/>
    <p:sldId id="259" r:id="rId5"/>
    <p:sldId id="268" r:id="rId6"/>
    <p:sldId id="382" r:id="rId7"/>
    <p:sldId id="262" r:id="rId8"/>
    <p:sldId id="263" r:id="rId9"/>
    <p:sldId id="265" r:id="rId10"/>
    <p:sldId id="264" r:id="rId11"/>
    <p:sldId id="381" r:id="rId12"/>
    <p:sldId id="387" r:id="rId13"/>
    <p:sldId id="385" r:id="rId14"/>
    <p:sldId id="279" r:id="rId15"/>
    <p:sldId id="280" r:id="rId16"/>
    <p:sldId id="266" r:id="rId17"/>
    <p:sldId id="384" r:id="rId18"/>
    <p:sldId id="273"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5728"/>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32AA76-D9D9-47FA-B721-4FB4F2E7F27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E123C7F-66AC-4C43-A3FF-CA4688240876}">
      <dgm:prSet/>
      <dgm:spPr/>
      <dgm:t>
        <a:bodyPr/>
        <a:lstStyle/>
        <a:p>
          <a:pPr>
            <a:lnSpc>
              <a:spcPct val="100000"/>
            </a:lnSpc>
            <a:defRPr cap="all"/>
          </a:pPr>
          <a:r>
            <a:rPr lang="it-IT" b="1" dirty="0"/>
            <a:t>“Diseguaglianze, mobilità e istruzione: quale ruolo per l’Università?” </a:t>
          </a:r>
          <a:endParaRPr lang="en-US" dirty="0"/>
        </a:p>
      </dgm:t>
    </dgm:pt>
    <dgm:pt modelId="{7CA3B171-7CE1-480D-B393-41864BA7B5AA}" type="parTrans" cxnId="{8559ACB9-751A-47B8-9DEA-524D87741B78}">
      <dgm:prSet/>
      <dgm:spPr/>
      <dgm:t>
        <a:bodyPr/>
        <a:lstStyle/>
        <a:p>
          <a:endParaRPr lang="en-US"/>
        </a:p>
      </dgm:t>
    </dgm:pt>
    <dgm:pt modelId="{89B7A896-CAF1-46DE-A7A3-8B880168CF69}" type="sibTrans" cxnId="{8559ACB9-751A-47B8-9DEA-524D87741B78}">
      <dgm:prSet/>
      <dgm:spPr/>
      <dgm:t>
        <a:bodyPr/>
        <a:lstStyle/>
        <a:p>
          <a:endParaRPr lang="en-US"/>
        </a:p>
      </dgm:t>
    </dgm:pt>
    <dgm:pt modelId="{8E7BE2B7-848D-4673-BEDA-1B068965D8F6}">
      <dgm:prSet/>
      <dgm:spPr/>
      <dgm:t>
        <a:bodyPr/>
        <a:lstStyle/>
        <a:p>
          <a:pPr>
            <a:lnSpc>
              <a:spcPct val="100000"/>
            </a:lnSpc>
            <a:defRPr cap="all"/>
          </a:pPr>
          <a:r>
            <a:rPr lang="it-IT" i="1" dirty="0"/>
            <a:t>Combattere il rifiuto della diversità: agire </a:t>
          </a:r>
          <a:r>
            <a:rPr lang="it-IT" i="1" dirty="0" err="1"/>
            <a:t>affinchè</a:t>
          </a:r>
          <a:r>
            <a:rPr lang="it-IT" i="1" dirty="0"/>
            <a:t> nessuna differenza fra italiano e straniero, ricco e povero, abile e disabile, uomo e donna possa trasformarsi in diseguaglianza</a:t>
          </a:r>
          <a:endParaRPr lang="en-US" dirty="0"/>
        </a:p>
      </dgm:t>
    </dgm:pt>
    <dgm:pt modelId="{44E408A8-7040-4636-BE0B-A39388A81D6D}" type="parTrans" cxnId="{662C3229-5E71-4852-8C4C-33A5737268FC}">
      <dgm:prSet/>
      <dgm:spPr/>
      <dgm:t>
        <a:bodyPr/>
        <a:lstStyle/>
        <a:p>
          <a:endParaRPr lang="en-US"/>
        </a:p>
      </dgm:t>
    </dgm:pt>
    <dgm:pt modelId="{3105A70D-B2A8-4D09-9BAB-91EB489CC8B5}" type="sibTrans" cxnId="{662C3229-5E71-4852-8C4C-33A5737268FC}">
      <dgm:prSet/>
      <dgm:spPr/>
      <dgm:t>
        <a:bodyPr/>
        <a:lstStyle/>
        <a:p>
          <a:endParaRPr lang="en-US"/>
        </a:p>
      </dgm:t>
    </dgm:pt>
    <dgm:pt modelId="{3A4B6FCB-654E-4821-99A1-1217D371E99A}">
      <dgm:prSet/>
      <dgm:spPr/>
      <dgm:t>
        <a:bodyPr/>
        <a:lstStyle/>
        <a:p>
          <a:pPr>
            <a:lnSpc>
              <a:spcPct val="100000"/>
            </a:lnSpc>
            <a:defRPr cap="all"/>
          </a:pPr>
          <a:endParaRPr lang="en-US" dirty="0"/>
        </a:p>
      </dgm:t>
    </dgm:pt>
    <dgm:pt modelId="{E7C2CDFB-3ED5-4AE9-AC71-137D2E78CE91}" type="parTrans" cxnId="{67A4E825-1F80-4339-9FD7-1636594FAF62}">
      <dgm:prSet/>
      <dgm:spPr/>
      <dgm:t>
        <a:bodyPr/>
        <a:lstStyle/>
        <a:p>
          <a:endParaRPr lang="en-US"/>
        </a:p>
      </dgm:t>
    </dgm:pt>
    <dgm:pt modelId="{CBF2E428-8800-40C5-898D-7D1E9F371B29}" type="sibTrans" cxnId="{67A4E825-1F80-4339-9FD7-1636594FAF62}">
      <dgm:prSet/>
      <dgm:spPr/>
      <dgm:t>
        <a:bodyPr/>
        <a:lstStyle/>
        <a:p>
          <a:endParaRPr lang="en-US"/>
        </a:p>
      </dgm:t>
    </dgm:pt>
    <dgm:pt modelId="{BA92089E-5C71-4688-92B8-416501E97A8A}">
      <dgm:prSet/>
      <dgm:spPr/>
      <dgm:t>
        <a:bodyPr/>
        <a:lstStyle/>
        <a:p>
          <a:pPr>
            <a:lnSpc>
              <a:spcPct val="100000"/>
            </a:lnSpc>
          </a:pPr>
          <a:r>
            <a:rPr lang="it-IT" b="1" dirty="0"/>
            <a:t>“</a:t>
          </a:r>
          <a:r>
            <a:rPr lang="it-IT" b="1" cap="all" baseline="0" dirty="0"/>
            <a:t>La costellazione delle responsabilità: il progetto di Sapienza per la Società della Conoscenza</a:t>
          </a:r>
          <a:r>
            <a:rPr lang="it-IT" b="1" dirty="0"/>
            <a:t>”</a:t>
          </a:r>
          <a:endParaRPr lang="en-US" dirty="0"/>
        </a:p>
      </dgm:t>
    </dgm:pt>
    <dgm:pt modelId="{C1CA925D-7AE9-463E-9C33-C770415F6A27}" type="parTrans" cxnId="{BE2B4870-E276-4C0F-B3E7-2310EB7B94CA}">
      <dgm:prSet/>
      <dgm:spPr/>
      <dgm:t>
        <a:bodyPr/>
        <a:lstStyle/>
        <a:p>
          <a:endParaRPr lang="en-US"/>
        </a:p>
      </dgm:t>
    </dgm:pt>
    <dgm:pt modelId="{BE2FCEAF-78AE-48CD-A576-3633A589E470}" type="sibTrans" cxnId="{BE2B4870-E276-4C0F-B3E7-2310EB7B94CA}">
      <dgm:prSet/>
      <dgm:spPr/>
      <dgm:t>
        <a:bodyPr/>
        <a:lstStyle/>
        <a:p>
          <a:endParaRPr lang="en-US"/>
        </a:p>
      </dgm:t>
    </dgm:pt>
    <dgm:pt modelId="{70AF9914-9F35-4C6E-A73D-E9B993AFD972}">
      <dgm:prSet/>
      <dgm:spPr/>
      <dgm:t>
        <a:bodyPr/>
        <a:lstStyle/>
        <a:p>
          <a:pPr>
            <a:lnSpc>
              <a:spcPct val="100000"/>
            </a:lnSpc>
            <a:defRPr cap="all"/>
          </a:pPr>
          <a:r>
            <a:rPr lang="it-IT" i="1" dirty="0"/>
            <a:t>«Trasmettere il sapere è anche un’espressione di cura, strettamente connessa con il “prendersi cura”…</a:t>
          </a:r>
          <a:endParaRPr lang="en-US" dirty="0"/>
        </a:p>
      </dgm:t>
    </dgm:pt>
    <dgm:pt modelId="{735F2E95-1A0D-4E5E-86D1-9A4F4F8C6FA7}" type="parTrans" cxnId="{A8729518-AF1A-424E-BBBF-B211AE973150}">
      <dgm:prSet/>
      <dgm:spPr/>
      <dgm:t>
        <a:bodyPr/>
        <a:lstStyle/>
        <a:p>
          <a:endParaRPr lang="en-US"/>
        </a:p>
      </dgm:t>
    </dgm:pt>
    <dgm:pt modelId="{A2E12890-39AF-49D8-94E3-3925314A779F}" type="sibTrans" cxnId="{A8729518-AF1A-424E-BBBF-B211AE973150}">
      <dgm:prSet/>
      <dgm:spPr/>
      <dgm:t>
        <a:bodyPr/>
        <a:lstStyle/>
        <a:p>
          <a:endParaRPr lang="en-US"/>
        </a:p>
      </dgm:t>
    </dgm:pt>
    <dgm:pt modelId="{2C6219EA-3259-4275-B3E3-2685A0BD7E98}">
      <dgm:prSet/>
      <dgm:spPr/>
      <dgm:t>
        <a:bodyPr/>
        <a:lstStyle/>
        <a:p>
          <a:pPr>
            <a:lnSpc>
              <a:spcPct val="100000"/>
            </a:lnSpc>
            <a:defRPr cap="all"/>
          </a:pPr>
          <a:r>
            <a:rPr lang="it-IT" i="1" dirty="0"/>
            <a:t>…. «Sapienza intende rafforzare il nesso causale tra inclusione, valorizzazione delle diversità, attrazione del talento e tasso di innovazione». </a:t>
          </a:r>
          <a:endParaRPr lang="en-US" dirty="0"/>
        </a:p>
      </dgm:t>
    </dgm:pt>
    <dgm:pt modelId="{C516D80D-4712-4078-A50B-184E58F0D4FD}" type="parTrans" cxnId="{9FE8FD81-F13B-4489-A4E8-2B8E34B6D0BC}">
      <dgm:prSet/>
      <dgm:spPr/>
      <dgm:t>
        <a:bodyPr/>
        <a:lstStyle/>
        <a:p>
          <a:endParaRPr lang="en-US"/>
        </a:p>
      </dgm:t>
    </dgm:pt>
    <dgm:pt modelId="{468D5BAC-3CBD-4A86-B258-EBF5E9BCBA98}" type="sibTrans" cxnId="{9FE8FD81-F13B-4489-A4E8-2B8E34B6D0BC}">
      <dgm:prSet/>
      <dgm:spPr/>
      <dgm:t>
        <a:bodyPr/>
        <a:lstStyle/>
        <a:p>
          <a:endParaRPr lang="en-US"/>
        </a:p>
      </dgm:t>
    </dgm:pt>
    <dgm:pt modelId="{4CBC151F-01D4-4E56-87EA-F146169A29BE}">
      <dgm:prSet/>
      <dgm:spPr/>
      <dgm:t>
        <a:bodyPr/>
        <a:lstStyle/>
        <a:p>
          <a:pPr>
            <a:lnSpc>
              <a:spcPct val="100000"/>
            </a:lnSpc>
            <a:defRPr cap="all"/>
          </a:pPr>
          <a:r>
            <a:rPr lang="it-IT" i="1" dirty="0"/>
            <a:t>«Rendere Sapienza sempre più inclusiva e mettere al centro il valore della persona con tutte le sue peculiarità.»</a:t>
          </a:r>
          <a:endParaRPr lang="en-US" dirty="0"/>
        </a:p>
      </dgm:t>
    </dgm:pt>
    <dgm:pt modelId="{A7D7F49D-02BF-41EA-B167-260B59DD6F43}" type="parTrans" cxnId="{9D6B03E1-F781-433C-8271-0534C3C0CA02}">
      <dgm:prSet/>
      <dgm:spPr/>
      <dgm:t>
        <a:bodyPr/>
        <a:lstStyle/>
        <a:p>
          <a:endParaRPr lang="en-US"/>
        </a:p>
      </dgm:t>
    </dgm:pt>
    <dgm:pt modelId="{BF36A96D-17D9-4FFB-BD53-179ED9772267}" type="sibTrans" cxnId="{9D6B03E1-F781-433C-8271-0534C3C0CA02}">
      <dgm:prSet/>
      <dgm:spPr/>
      <dgm:t>
        <a:bodyPr/>
        <a:lstStyle/>
        <a:p>
          <a:endParaRPr lang="en-US"/>
        </a:p>
      </dgm:t>
    </dgm:pt>
    <dgm:pt modelId="{1D875005-D40B-5E4C-8B18-74DA2E4F8466}" type="pres">
      <dgm:prSet presAssocID="{7C32AA76-D9D9-47FA-B721-4FB4F2E7F278}" presName="vert0" presStyleCnt="0">
        <dgm:presLayoutVars>
          <dgm:dir/>
          <dgm:animOne val="branch"/>
          <dgm:animLvl val="lvl"/>
        </dgm:presLayoutVars>
      </dgm:prSet>
      <dgm:spPr/>
    </dgm:pt>
    <dgm:pt modelId="{F09A7485-BEC5-3343-B63E-E431E03189CA}" type="pres">
      <dgm:prSet presAssocID="{6E123C7F-66AC-4C43-A3FF-CA4688240876}" presName="thickLine" presStyleLbl="alignNode1" presStyleIdx="0" presStyleCnt="7"/>
      <dgm:spPr/>
    </dgm:pt>
    <dgm:pt modelId="{A513F462-5274-7749-86D0-A0A6BBC5CBD4}" type="pres">
      <dgm:prSet presAssocID="{6E123C7F-66AC-4C43-A3FF-CA4688240876}" presName="horz1" presStyleCnt="0"/>
      <dgm:spPr/>
    </dgm:pt>
    <dgm:pt modelId="{92445867-F41F-BE47-A631-1445231DC4B3}" type="pres">
      <dgm:prSet presAssocID="{6E123C7F-66AC-4C43-A3FF-CA4688240876}" presName="tx1" presStyleLbl="revTx" presStyleIdx="0" presStyleCnt="7"/>
      <dgm:spPr/>
    </dgm:pt>
    <dgm:pt modelId="{199E56E5-2F66-C94D-BB13-79C243DE78A5}" type="pres">
      <dgm:prSet presAssocID="{6E123C7F-66AC-4C43-A3FF-CA4688240876}" presName="vert1" presStyleCnt="0"/>
      <dgm:spPr/>
    </dgm:pt>
    <dgm:pt modelId="{6D4B6EE3-37ED-3B47-9EBA-1E100F41C64B}" type="pres">
      <dgm:prSet presAssocID="{8E7BE2B7-848D-4673-BEDA-1B068965D8F6}" presName="thickLine" presStyleLbl="alignNode1" presStyleIdx="1" presStyleCnt="7"/>
      <dgm:spPr/>
    </dgm:pt>
    <dgm:pt modelId="{0F5B694D-AF52-D242-93A6-BA61A89908AB}" type="pres">
      <dgm:prSet presAssocID="{8E7BE2B7-848D-4673-BEDA-1B068965D8F6}" presName="horz1" presStyleCnt="0"/>
      <dgm:spPr/>
    </dgm:pt>
    <dgm:pt modelId="{7E3CC3FA-1825-F641-8DE2-9780FE5D4DA2}" type="pres">
      <dgm:prSet presAssocID="{8E7BE2B7-848D-4673-BEDA-1B068965D8F6}" presName="tx1" presStyleLbl="revTx" presStyleIdx="1" presStyleCnt="7"/>
      <dgm:spPr/>
    </dgm:pt>
    <dgm:pt modelId="{F4102E49-F00D-B34F-B259-3474595A232B}" type="pres">
      <dgm:prSet presAssocID="{8E7BE2B7-848D-4673-BEDA-1B068965D8F6}" presName="vert1" presStyleCnt="0"/>
      <dgm:spPr/>
    </dgm:pt>
    <dgm:pt modelId="{95B9AF33-5F30-8941-A86D-4DC97E675CE0}" type="pres">
      <dgm:prSet presAssocID="{3A4B6FCB-654E-4821-99A1-1217D371E99A}" presName="thickLine" presStyleLbl="alignNode1" presStyleIdx="2" presStyleCnt="7"/>
      <dgm:spPr/>
    </dgm:pt>
    <dgm:pt modelId="{60445905-D49C-594C-8B7C-A523C94537FA}" type="pres">
      <dgm:prSet presAssocID="{3A4B6FCB-654E-4821-99A1-1217D371E99A}" presName="horz1" presStyleCnt="0"/>
      <dgm:spPr/>
    </dgm:pt>
    <dgm:pt modelId="{9652A976-BE6B-8C40-B7B0-F7815AEE07D6}" type="pres">
      <dgm:prSet presAssocID="{3A4B6FCB-654E-4821-99A1-1217D371E99A}" presName="tx1" presStyleLbl="revTx" presStyleIdx="2" presStyleCnt="7"/>
      <dgm:spPr/>
    </dgm:pt>
    <dgm:pt modelId="{B09018FE-B760-0942-B416-AD059BC9061B}" type="pres">
      <dgm:prSet presAssocID="{3A4B6FCB-654E-4821-99A1-1217D371E99A}" presName="vert1" presStyleCnt="0"/>
      <dgm:spPr/>
    </dgm:pt>
    <dgm:pt modelId="{73FDAB89-F844-444E-9A47-4DCEE60618C1}" type="pres">
      <dgm:prSet presAssocID="{BA92089E-5C71-4688-92B8-416501E97A8A}" presName="thickLine" presStyleLbl="alignNode1" presStyleIdx="3" presStyleCnt="7"/>
      <dgm:spPr/>
    </dgm:pt>
    <dgm:pt modelId="{0DE4EBB2-39BB-FE48-B9B6-C69E06D10E64}" type="pres">
      <dgm:prSet presAssocID="{BA92089E-5C71-4688-92B8-416501E97A8A}" presName="horz1" presStyleCnt="0"/>
      <dgm:spPr/>
    </dgm:pt>
    <dgm:pt modelId="{5BFB0D24-3254-AD47-9AA6-E210F8EB0E99}" type="pres">
      <dgm:prSet presAssocID="{BA92089E-5C71-4688-92B8-416501E97A8A}" presName="tx1" presStyleLbl="revTx" presStyleIdx="3" presStyleCnt="7"/>
      <dgm:spPr/>
    </dgm:pt>
    <dgm:pt modelId="{937AD187-D778-3E49-81A1-D21353847276}" type="pres">
      <dgm:prSet presAssocID="{BA92089E-5C71-4688-92B8-416501E97A8A}" presName="vert1" presStyleCnt="0"/>
      <dgm:spPr/>
    </dgm:pt>
    <dgm:pt modelId="{3DE86A02-1E98-EC4F-8A14-A43133202DFF}" type="pres">
      <dgm:prSet presAssocID="{70AF9914-9F35-4C6E-A73D-E9B993AFD972}" presName="thickLine" presStyleLbl="alignNode1" presStyleIdx="4" presStyleCnt="7"/>
      <dgm:spPr/>
    </dgm:pt>
    <dgm:pt modelId="{2FBF200D-789A-C444-B5F4-CD8A3056A8A7}" type="pres">
      <dgm:prSet presAssocID="{70AF9914-9F35-4C6E-A73D-E9B993AFD972}" presName="horz1" presStyleCnt="0"/>
      <dgm:spPr/>
    </dgm:pt>
    <dgm:pt modelId="{A67251A7-37FF-F340-9D88-AC05F7218546}" type="pres">
      <dgm:prSet presAssocID="{70AF9914-9F35-4C6E-A73D-E9B993AFD972}" presName="tx1" presStyleLbl="revTx" presStyleIdx="4" presStyleCnt="7"/>
      <dgm:spPr/>
    </dgm:pt>
    <dgm:pt modelId="{7A3D0830-362F-154C-AFD3-DAF2EE02359A}" type="pres">
      <dgm:prSet presAssocID="{70AF9914-9F35-4C6E-A73D-E9B993AFD972}" presName="vert1" presStyleCnt="0"/>
      <dgm:spPr/>
    </dgm:pt>
    <dgm:pt modelId="{80FDE85D-B50E-C248-B113-D29383A5717D}" type="pres">
      <dgm:prSet presAssocID="{2C6219EA-3259-4275-B3E3-2685A0BD7E98}" presName="thickLine" presStyleLbl="alignNode1" presStyleIdx="5" presStyleCnt="7"/>
      <dgm:spPr/>
    </dgm:pt>
    <dgm:pt modelId="{D1D72822-C204-6C4B-BE03-0DEDB6D13BE4}" type="pres">
      <dgm:prSet presAssocID="{2C6219EA-3259-4275-B3E3-2685A0BD7E98}" presName="horz1" presStyleCnt="0"/>
      <dgm:spPr/>
    </dgm:pt>
    <dgm:pt modelId="{F1FDA5E3-14AB-794C-82E7-E47AF6919BC2}" type="pres">
      <dgm:prSet presAssocID="{2C6219EA-3259-4275-B3E3-2685A0BD7E98}" presName="tx1" presStyleLbl="revTx" presStyleIdx="5" presStyleCnt="7"/>
      <dgm:spPr/>
    </dgm:pt>
    <dgm:pt modelId="{2E9FA00E-8E89-7648-99E3-EC0590681B65}" type="pres">
      <dgm:prSet presAssocID="{2C6219EA-3259-4275-B3E3-2685A0BD7E98}" presName="vert1" presStyleCnt="0"/>
      <dgm:spPr/>
    </dgm:pt>
    <dgm:pt modelId="{EC8025AB-540E-4D40-9BA9-D825400E57F5}" type="pres">
      <dgm:prSet presAssocID="{4CBC151F-01D4-4E56-87EA-F146169A29BE}" presName="thickLine" presStyleLbl="alignNode1" presStyleIdx="6" presStyleCnt="7"/>
      <dgm:spPr/>
    </dgm:pt>
    <dgm:pt modelId="{20E7B055-E100-254B-AE96-74076E3CF200}" type="pres">
      <dgm:prSet presAssocID="{4CBC151F-01D4-4E56-87EA-F146169A29BE}" presName="horz1" presStyleCnt="0"/>
      <dgm:spPr/>
    </dgm:pt>
    <dgm:pt modelId="{DBBD490D-8C92-4A43-AB60-930363182C42}" type="pres">
      <dgm:prSet presAssocID="{4CBC151F-01D4-4E56-87EA-F146169A29BE}" presName="tx1" presStyleLbl="revTx" presStyleIdx="6" presStyleCnt="7"/>
      <dgm:spPr/>
    </dgm:pt>
    <dgm:pt modelId="{509442BC-206B-0D4A-B970-F1E4A0A0CBD6}" type="pres">
      <dgm:prSet presAssocID="{4CBC151F-01D4-4E56-87EA-F146169A29BE}" presName="vert1" presStyleCnt="0"/>
      <dgm:spPr/>
    </dgm:pt>
  </dgm:ptLst>
  <dgm:cxnLst>
    <dgm:cxn modelId="{11892D03-ADE8-4A47-B10C-25ACD22BC27F}" type="presOf" srcId="{70AF9914-9F35-4C6E-A73D-E9B993AFD972}" destId="{A67251A7-37FF-F340-9D88-AC05F7218546}" srcOrd="0" destOrd="0" presId="urn:microsoft.com/office/officeart/2008/layout/LinedList"/>
    <dgm:cxn modelId="{A8729518-AF1A-424E-BBBF-B211AE973150}" srcId="{7C32AA76-D9D9-47FA-B721-4FB4F2E7F278}" destId="{70AF9914-9F35-4C6E-A73D-E9B993AFD972}" srcOrd="4" destOrd="0" parTransId="{735F2E95-1A0D-4E5E-86D1-9A4F4F8C6FA7}" sibTransId="{A2E12890-39AF-49D8-94E3-3925314A779F}"/>
    <dgm:cxn modelId="{67A4E825-1F80-4339-9FD7-1636594FAF62}" srcId="{7C32AA76-D9D9-47FA-B721-4FB4F2E7F278}" destId="{3A4B6FCB-654E-4821-99A1-1217D371E99A}" srcOrd="2" destOrd="0" parTransId="{E7C2CDFB-3ED5-4AE9-AC71-137D2E78CE91}" sibTransId="{CBF2E428-8800-40C5-898D-7D1E9F371B29}"/>
    <dgm:cxn modelId="{662C3229-5E71-4852-8C4C-33A5737268FC}" srcId="{7C32AA76-D9D9-47FA-B721-4FB4F2E7F278}" destId="{8E7BE2B7-848D-4673-BEDA-1B068965D8F6}" srcOrd="1" destOrd="0" parTransId="{44E408A8-7040-4636-BE0B-A39388A81D6D}" sibTransId="{3105A70D-B2A8-4D09-9BAB-91EB489CC8B5}"/>
    <dgm:cxn modelId="{CA2C8968-ADBE-334F-9D9D-F691138AEE20}" type="presOf" srcId="{BA92089E-5C71-4688-92B8-416501E97A8A}" destId="{5BFB0D24-3254-AD47-9AA6-E210F8EB0E99}" srcOrd="0" destOrd="0" presId="urn:microsoft.com/office/officeart/2008/layout/LinedList"/>
    <dgm:cxn modelId="{BE2B4870-E276-4C0F-B3E7-2310EB7B94CA}" srcId="{7C32AA76-D9D9-47FA-B721-4FB4F2E7F278}" destId="{BA92089E-5C71-4688-92B8-416501E97A8A}" srcOrd="3" destOrd="0" parTransId="{C1CA925D-7AE9-463E-9C33-C770415F6A27}" sibTransId="{BE2FCEAF-78AE-48CD-A576-3633A589E470}"/>
    <dgm:cxn modelId="{3FB2AE77-F89A-5742-9FF4-C6DDF3DA742B}" type="presOf" srcId="{4CBC151F-01D4-4E56-87EA-F146169A29BE}" destId="{DBBD490D-8C92-4A43-AB60-930363182C42}" srcOrd="0" destOrd="0" presId="urn:microsoft.com/office/officeart/2008/layout/LinedList"/>
    <dgm:cxn modelId="{9FE8FD81-F13B-4489-A4E8-2B8E34B6D0BC}" srcId="{7C32AA76-D9D9-47FA-B721-4FB4F2E7F278}" destId="{2C6219EA-3259-4275-B3E3-2685A0BD7E98}" srcOrd="5" destOrd="0" parTransId="{C516D80D-4712-4078-A50B-184E58F0D4FD}" sibTransId="{468D5BAC-3CBD-4A86-B258-EBF5E9BCBA98}"/>
    <dgm:cxn modelId="{2CC97391-1C80-6D45-9F68-B8E761206F12}" type="presOf" srcId="{7C32AA76-D9D9-47FA-B721-4FB4F2E7F278}" destId="{1D875005-D40B-5E4C-8B18-74DA2E4F8466}" srcOrd="0" destOrd="0" presId="urn:microsoft.com/office/officeart/2008/layout/LinedList"/>
    <dgm:cxn modelId="{8559ACB9-751A-47B8-9DEA-524D87741B78}" srcId="{7C32AA76-D9D9-47FA-B721-4FB4F2E7F278}" destId="{6E123C7F-66AC-4C43-A3FF-CA4688240876}" srcOrd="0" destOrd="0" parTransId="{7CA3B171-7CE1-480D-B393-41864BA7B5AA}" sibTransId="{89B7A896-CAF1-46DE-A7A3-8B880168CF69}"/>
    <dgm:cxn modelId="{F8ABAEBA-9184-DE41-A268-5454FD902C9C}" type="presOf" srcId="{8E7BE2B7-848D-4673-BEDA-1B068965D8F6}" destId="{7E3CC3FA-1825-F641-8DE2-9780FE5D4DA2}" srcOrd="0" destOrd="0" presId="urn:microsoft.com/office/officeart/2008/layout/LinedList"/>
    <dgm:cxn modelId="{9717FABC-5644-024F-B97C-1410BA2AF697}" type="presOf" srcId="{3A4B6FCB-654E-4821-99A1-1217D371E99A}" destId="{9652A976-BE6B-8C40-B7B0-F7815AEE07D6}" srcOrd="0" destOrd="0" presId="urn:microsoft.com/office/officeart/2008/layout/LinedList"/>
    <dgm:cxn modelId="{76F0C5CF-C1AE-7246-8D92-6994048867BA}" type="presOf" srcId="{2C6219EA-3259-4275-B3E3-2685A0BD7E98}" destId="{F1FDA5E3-14AB-794C-82E7-E47AF6919BC2}" srcOrd="0" destOrd="0" presId="urn:microsoft.com/office/officeart/2008/layout/LinedList"/>
    <dgm:cxn modelId="{08A5C9CF-E1B4-C444-BDCC-9642C5A8D09D}" type="presOf" srcId="{6E123C7F-66AC-4C43-A3FF-CA4688240876}" destId="{92445867-F41F-BE47-A631-1445231DC4B3}" srcOrd="0" destOrd="0" presId="urn:microsoft.com/office/officeart/2008/layout/LinedList"/>
    <dgm:cxn modelId="{9D6B03E1-F781-433C-8271-0534C3C0CA02}" srcId="{7C32AA76-D9D9-47FA-B721-4FB4F2E7F278}" destId="{4CBC151F-01D4-4E56-87EA-F146169A29BE}" srcOrd="6" destOrd="0" parTransId="{A7D7F49D-02BF-41EA-B167-260B59DD6F43}" sibTransId="{BF36A96D-17D9-4FFB-BD53-179ED9772267}"/>
    <dgm:cxn modelId="{4E0AF282-DD81-2B4D-8906-E7A7466FE696}" type="presParOf" srcId="{1D875005-D40B-5E4C-8B18-74DA2E4F8466}" destId="{F09A7485-BEC5-3343-B63E-E431E03189CA}" srcOrd="0" destOrd="0" presId="urn:microsoft.com/office/officeart/2008/layout/LinedList"/>
    <dgm:cxn modelId="{5ACADB76-FD75-AD47-ACF7-27743AE63501}" type="presParOf" srcId="{1D875005-D40B-5E4C-8B18-74DA2E4F8466}" destId="{A513F462-5274-7749-86D0-A0A6BBC5CBD4}" srcOrd="1" destOrd="0" presId="urn:microsoft.com/office/officeart/2008/layout/LinedList"/>
    <dgm:cxn modelId="{571D2C15-6A62-444D-A01A-590E6BD7D348}" type="presParOf" srcId="{A513F462-5274-7749-86D0-A0A6BBC5CBD4}" destId="{92445867-F41F-BE47-A631-1445231DC4B3}" srcOrd="0" destOrd="0" presId="urn:microsoft.com/office/officeart/2008/layout/LinedList"/>
    <dgm:cxn modelId="{E436FC25-BF73-014A-ADB8-184A09BC1FCE}" type="presParOf" srcId="{A513F462-5274-7749-86D0-A0A6BBC5CBD4}" destId="{199E56E5-2F66-C94D-BB13-79C243DE78A5}" srcOrd="1" destOrd="0" presId="urn:microsoft.com/office/officeart/2008/layout/LinedList"/>
    <dgm:cxn modelId="{7864FD95-0CA2-0340-BAC8-ACEF257471DB}" type="presParOf" srcId="{1D875005-D40B-5E4C-8B18-74DA2E4F8466}" destId="{6D4B6EE3-37ED-3B47-9EBA-1E100F41C64B}" srcOrd="2" destOrd="0" presId="urn:microsoft.com/office/officeart/2008/layout/LinedList"/>
    <dgm:cxn modelId="{413F3C98-4415-3845-A3DF-0CF0DEEA1AD9}" type="presParOf" srcId="{1D875005-D40B-5E4C-8B18-74DA2E4F8466}" destId="{0F5B694D-AF52-D242-93A6-BA61A89908AB}" srcOrd="3" destOrd="0" presId="urn:microsoft.com/office/officeart/2008/layout/LinedList"/>
    <dgm:cxn modelId="{9BD58450-456D-F149-B646-AC7EE81105CA}" type="presParOf" srcId="{0F5B694D-AF52-D242-93A6-BA61A89908AB}" destId="{7E3CC3FA-1825-F641-8DE2-9780FE5D4DA2}" srcOrd="0" destOrd="0" presId="urn:microsoft.com/office/officeart/2008/layout/LinedList"/>
    <dgm:cxn modelId="{9E149165-A327-CE4C-8905-2CD80B487BE3}" type="presParOf" srcId="{0F5B694D-AF52-D242-93A6-BA61A89908AB}" destId="{F4102E49-F00D-B34F-B259-3474595A232B}" srcOrd="1" destOrd="0" presId="urn:microsoft.com/office/officeart/2008/layout/LinedList"/>
    <dgm:cxn modelId="{29D0376A-7001-B640-8B54-2A0687288F57}" type="presParOf" srcId="{1D875005-D40B-5E4C-8B18-74DA2E4F8466}" destId="{95B9AF33-5F30-8941-A86D-4DC97E675CE0}" srcOrd="4" destOrd="0" presId="urn:microsoft.com/office/officeart/2008/layout/LinedList"/>
    <dgm:cxn modelId="{DAAC349D-B48B-BE4B-A52D-B47FF0CA7AB1}" type="presParOf" srcId="{1D875005-D40B-5E4C-8B18-74DA2E4F8466}" destId="{60445905-D49C-594C-8B7C-A523C94537FA}" srcOrd="5" destOrd="0" presId="urn:microsoft.com/office/officeart/2008/layout/LinedList"/>
    <dgm:cxn modelId="{2D67946C-0246-0F47-AA00-E782B2E6572E}" type="presParOf" srcId="{60445905-D49C-594C-8B7C-A523C94537FA}" destId="{9652A976-BE6B-8C40-B7B0-F7815AEE07D6}" srcOrd="0" destOrd="0" presId="urn:microsoft.com/office/officeart/2008/layout/LinedList"/>
    <dgm:cxn modelId="{5961977F-F3D8-6C4C-9172-2B13A69AB971}" type="presParOf" srcId="{60445905-D49C-594C-8B7C-A523C94537FA}" destId="{B09018FE-B760-0942-B416-AD059BC9061B}" srcOrd="1" destOrd="0" presId="urn:microsoft.com/office/officeart/2008/layout/LinedList"/>
    <dgm:cxn modelId="{75533730-4D95-0645-90DB-B0719DED8B2C}" type="presParOf" srcId="{1D875005-D40B-5E4C-8B18-74DA2E4F8466}" destId="{73FDAB89-F844-444E-9A47-4DCEE60618C1}" srcOrd="6" destOrd="0" presId="urn:microsoft.com/office/officeart/2008/layout/LinedList"/>
    <dgm:cxn modelId="{3BAE79E4-E1F8-544A-81BA-84E5D38A0001}" type="presParOf" srcId="{1D875005-D40B-5E4C-8B18-74DA2E4F8466}" destId="{0DE4EBB2-39BB-FE48-B9B6-C69E06D10E64}" srcOrd="7" destOrd="0" presId="urn:microsoft.com/office/officeart/2008/layout/LinedList"/>
    <dgm:cxn modelId="{299E3D38-1FEB-354E-8FAD-C7BEF278152C}" type="presParOf" srcId="{0DE4EBB2-39BB-FE48-B9B6-C69E06D10E64}" destId="{5BFB0D24-3254-AD47-9AA6-E210F8EB0E99}" srcOrd="0" destOrd="0" presId="urn:microsoft.com/office/officeart/2008/layout/LinedList"/>
    <dgm:cxn modelId="{D9533C17-DBBC-E849-BE87-A3F3C6B509F2}" type="presParOf" srcId="{0DE4EBB2-39BB-FE48-B9B6-C69E06D10E64}" destId="{937AD187-D778-3E49-81A1-D21353847276}" srcOrd="1" destOrd="0" presId="urn:microsoft.com/office/officeart/2008/layout/LinedList"/>
    <dgm:cxn modelId="{099CAA30-4306-B546-A2D4-3BCF09CB2363}" type="presParOf" srcId="{1D875005-D40B-5E4C-8B18-74DA2E4F8466}" destId="{3DE86A02-1E98-EC4F-8A14-A43133202DFF}" srcOrd="8" destOrd="0" presId="urn:microsoft.com/office/officeart/2008/layout/LinedList"/>
    <dgm:cxn modelId="{4FAD805D-F2FE-8243-948F-16512146D3A7}" type="presParOf" srcId="{1D875005-D40B-5E4C-8B18-74DA2E4F8466}" destId="{2FBF200D-789A-C444-B5F4-CD8A3056A8A7}" srcOrd="9" destOrd="0" presId="urn:microsoft.com/office/officeart/2008/layout/LinedList"/>
    <dgm:cxn modelId="{5A70FC57-461E-0647-BE8D-74574D5D725E}" type="presParOf" srcId="{2FBF200D-789A-C444-B5F4-CD8A3056A8A7}" destId="{A67251A7-37FF-F340-9D88-AC05F7218546}" srcOrd="0" destOrd="0" presId="urn:microsoft.com/office/officeart/2008/layout/LinedList"/>
    <dgm:cxn modelId="{473BDF18-5CE8-0847-BCE9-021DC8E0BF29}" type="presParOf" srcId="{2FBF200D-789A-C444-B5F4-CD8A3056A8A7}" destId="{7A3D0830-362F-154C-AFD3-DAF2EE02359A}" srcOrd="1" destOrd="0" presId="urn:microsoft.com/office/officeart/2008/layout/LinedList"/>
    <dgm:cxn modelId="{F7799EF8-06BA-9B44-9BE0-ECE9C31E92E4}" type="presParOf" srcId="{1D875005-D40B-5E4C-8B18-74DA2E4F8466}" destId="{80FDE85D-B50E-C248-B113-D29383A5717D}" srcOrd="10" destOrd="0" presId="urn:microsoft.com/office/officeart/2008/layout/LinedList"/>
    <dgm:cxn modelId="{514505ED-E6A3-2740-A452-2AFD0E393404}" type="presParOf" srcId="{1D875005-D40B-5E4C-8B18-74DA2E4F8466}" destId="{D1D72822-C204-6C4B-BE03-0DEDB6D13BE4}" srcOrd="11" destOrd="0" presId="urn:microsoft.com/office/officeart/2008/layout/LinedList"/>
    <dgm:cxn modelId="{98457FD8-EE6E-144C-BD80-41C0F1B79AD3}" type="presParOf" srcId="{D1D72822-C204-6C4B-BE03-0DEDB6D13BE4}" destId="{F1FDA5E3-14AB-794C-82E7-E47AF6919BC2}" srcOrd="0" destOrd="0" presId="urn:microsoft.com/office/officeart/2008/layout/LinedList"/>
    <dgm:cxn modelId="{2559961C-4617-0043-8F96-954CE1802657}" type="presParOf" srcId="{D1D72822-C204-6C4B-BE03-0DEDB6D13BE4}" destId="{2E9FA00E-8E89-7648-99E3-EC0590681B65}" srcOrd="1" destOrd="0" presId="urn:microsoft.com/office/officeart/2008/layout/LinedList"/>
    <dgm:cxn modelId="{2E773B64-205E-DF46-A1D6-57BCE57E5AAB}" type="presParOf" srcId="{1D875005-D40B-5E4C-8B18-74DA2E4F8466}" destId="{EC8025AB-540E-4D40-9BA9-D825400E57F5}" srcOrd="12" destOrd="0" presId="urn:microsoft.com/office/officeart/2008/layout/LinedList"/>
    <dgm:cxn modelId="{643E1353-DD6B-C54E-8DDB-DFF84B9005EC}" type="presParOf" srcId="{1D875005-D40B-5E4C-8B18-74DA2E4F8466}" destId="{20E7B055-E100-254B-AE96-74076E3CF200}" srcOrd="13" destOrd="0" presId="urn:microsoft.com/office/officeart/2008/layout/LinedList"/>
    <dgm:cxn modelId="{FEC2AAEA-079A-004F-8FB6-6175AABE2039}" type="presParOf" srcId="{20E7B055-E100-254B-AE96-74076E3CF200}" destId="{DBBD490D-8C92-4A43-AB60-930363182C42}" srcOrd="0" destOrd="0" presId="urn:microsoft.com/office/officeart/2008/layout/LinedList"/>
    <dgm:cxn modelId="{F65CCF04-0190-2549-A8FA-EB262E4B739A}" type="presParOf" srcId="{20E7B055-E100-254B-AE96-74076E3CF200}" destId="{509442BC-206B-0D4A-B970-F1E4A0A0CBD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A7485-BEC5-3343-B63E-E431E03189CA}">
      <dsp:nvSpPr>
        <dsp:cNvPr id="0" name=""/>
        <dsp:cNvSpPr/>
      </dsp:nvSpPr>
      <dsp:spPr>
        <a:xfrm>
          <a:off x="0" y="586"/>
          <a:ext cx="89132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45867-F41F-BE47-A631-1445231DC4B3}">
      <dsp:nvSpPr>
        <dsp:cNvPr id="0" name=""/>
        <dsp:cNvSpPr/>
      </dsp:nvSpPr>
      <dsp:spPr>
        <a:xfrm>
          <a:off x="0" y="586"/>
          <a:ext cx="8913251" cy="685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defRPr cap="all"/>
          </a:pPr>
          <a:r>
            <a:rPr lang="it-IT" sz="1500" b="1" kern="1200" dirty="0"/>
            <a:t>“Diseguaglianze, mobilità e istruzione: quale ruolo per l’Università?” </a:t>
          </a:r>
          <a:endParaRPr lang="en-US" sz="1500" kern="1200" dirty="0"/>
        </a:p>
      </dsp:txBody>
      <dsp:txXfrm>
        <a:off x="0" y="586"/>
        <a:ext cx="8913251" cy="685734"/>
      </dsp:txXfrm>
    </dsp:sp>
    <dsp:sp modelId="{6D4B6EE3-37ED-3B47-9EBA-1E100F41C64B}">
      <dsp:nvSpPr>
        <dsp:cNvPr id="0" name=""/>
        <dsp:cNvSpPr/>
      </dsp:nvSpPr>
      <dsp:spPr>
        <a:xfrm>
          <a:off x="0" y="686320"/>
          <a:ext cx="89132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3CC3FA-1825-F641-8DE2-9780FE5D4DA2}">
      <dsp:nvSpPr>
        <dsp:cNvPr id="0" name=""/>
        <dsp:cNvSpPr/>
      </dsp:nvSpPr>
      <dsp:spPr>
        <a:xfrm>
          <a:off x="0" y="686320"/>
          <a:ext cx="8913251" cy="685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defRPr cap="all"/>
          </a:pPr>
          <a:r>
            <a:rPr lang="it-IT" sz="1500" i="1" kern="1200" dirty="0"/>
            <a:t>Combattere il rifiuto della diversità: agire </a:t>
          </a:r>
          <a:r>
            <a:rPr lang="it-IT" sz="1500" i="1" kern="1200" dirty="0" err="1"/>
            <a:t>affinchè</a:t>
          </a:r>
          <a:r>
            <a:rPr lang="it-IT" sz="1500" i="1" kern="1200" dirty="0"/>
            <a:t> nessuna differenza fra italiano e straniero, ricco e povero, abile e disabile, uomo e donna possa trasformarsi in diseguaglianza</a:t>
          </a:r>
          <a:endParaRPr lang="en-US" sz="1500" kern="1200" dirty="0"/>
        </a:p>
      </dsp:txBody>
      <dsp:txXfrm>
        <a:off x="0" y="686320"/>
        <a:ext cx="8913251" cy="685734"/>
      </dsp:txXfrm>
    </dsp:sp>
    <dsp:sp modelId="{95B9AF33-5F30-8941-A86D-4DC97E675CE0}">
      <dsp:nvSpPr>
        <dsp:cNvPr id="0" name=""/>
        <dsp:cNvSpPr/>
      </dsp:nvSpPr>
      <dsp:spPr>
        <a:xfrm>
          <a:off x="0" y="1372055"/>
          <a:ext cx="89132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52A976-BE6B-8C40-B7B0-F7815AEE07D6}">
      <dsp:nvSpPr>
        <dsp:cNvPr id="0" name=""/>
        <dsp:cNvSpPr/>
      </dsp:nvSpPr>
      <dsp:spPr>
        <a:xfrm>
          <a:off x="0" y="1372055"/>
          <a:ext cx="8913251" cy="685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defRPr cap="all"/>
          </a:pPr>
          <a:endParaRPr lang="en-US" sz="1500" kern="1200" dirty="0"/>
        </a:p>
      </dsp:txBody>
      <dsp:txXfrm>
        <a:off x="0" y="1372055"/>
        <a:ext cx="8913251" cy="685734"/>
      </dsp:txXfrm>
    </dsp:sp>
    <dsp:sp modelId="{73FDAB89-F844-444E-9A47-4DCEE60618C1}">
      <dsp:nvSpPr>
        <dsp:cNvPr id="0" name=""/>
        <dsp:cNvSpPr/>
      </dsp:nvSpPr>
      <dsp:spPr>
        <a:xfrm>
          <a:off x="0" y="2057789"/>
          <a:ext cx="89132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FB0D24-3254-AD47-9AA6-E210F8EB0E99}">
      <dsp:nvSpPr>
        <dsp:cNvPr id="0" name=""/>
        <dsp:cNvSpPr/>
      </dsp:nvSpPr>
      <dsp:spPr>
        <a:xfrm>
          <a:off x="0" y="2057789"/>
          <a:ext cx="8913251" cy="685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pPr>
          <a:r>
            <a:rPr lang="it-IT" sz="1500" b="1" kern="1200" dirty="0"/>
            <a:t>“</a:t>
          </a:r>
          <a:r>
            <a:rPr lang="it-IT" sz="1500" b="1" kern="1200" cap="all" baseline="0" dirty="0"/>
            <a:t>La costellazione delle responsabilità: il progetto di Sapienza per la Società della Conoscenza</a:t>
          </a:r>
          <a:r>
            <a:rPr lang="it-IT" sz="1500" b="1" kern="1200" dirty="0"/>
            <a:t>”</a:t>
          </a:r>
          <a:endParaRPr lang="en-US" sz="1500" kern="1200" dirty="0"/>
        </a:p>
      </dsp:txBody>
      <dsp:txXfrm>
        <a:off x="0" y="2057789"/>
        <a:ext cx="8913251" cy="685734"/>
      </dsp:txXfrm>
    </dsp:sp>
    <dsp:sp modelId="{3DE86A02-1E98-EC4F-8A14-A43133202DFF}">
      <dsp:nvSpPr>
        <dsp:cNvPr id="0" name=""/>
        <dsp:cNvSpPr/>
      </dsp:nvSpPr>
      <dsp:spPr>
        <a:xfrm>
          <a:off x="0" y="2743524"/>
          <a:ext cx="89132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7251A7-37FF-F340-9D88-AC05F7218546}">
      <dsp:nvSpPr>
        <dsp:cNvPr id="0" name=""/>
        <dsp:cNvSpPr/>
      </dsp:nvSpPr>
      <dsp:spPr>
        <a:xfrm>
          <a:off x="0" y="2743524"/>
          <a:ext cx="8913251" cy="685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defRPr cap="all"/>
          </a:pPr>
          <a:r>
            <a:rPr lang="it-IT" sz="1500" i="1" kern="1200" dirty="0"/>
            <a:t>«Trasmettere il sapere è anche un’espressione di cura, strettamente connessa con il “prendersi cura”…</a:t>
          </a:r>
          <a:endParaRPr lang="en-US" sz="1500" kern="1200" dirty="0"/>
        </a:p>
      </dsp:txBody>
      <dsp:txXfrm>
        <a:off x="0" y="2743524"/>
        <a:ext cx="8913251" cy="685734"/>
      </dsp:txXfrm>
    </dsp:sp>
    <dsp:sp modelId="{80FDE85D-B50E-C248-B113-D29383A5717D}">
      <dsp:nvSpPr>
        <dsp:cNvPr id="0" name=""/>
        <dsp:cNvSpPr/>
      </dsp:nvSpPr>
      <dsp:spPr>
        <a:xfrm>
          <a:off x="0" y="3429258"/>
          <a:ext cx="89132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DA5E3-14AB-794C-82E7-E47AF6919BC2}">
      <dsp:nvSpPr>
        <dsp:cNvPr id="0" name=""/>
        <dsp:cNvSpPr/>
      </dsp:nvSpPr>
      <dsp:spPr>
        <a:xfrm>
          <a:off x="0" y="3429258"/>
          <a:ext cx="8913251" cy="685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defRPr cap="all"/>
          </a:pPr>
          <a:r>
            <a:rPr lang="it-IT" sz="1500" i="1" kern="1200" dirty="0"/>
            <a:t>…. «Sapienza intende rafforzare il nesso causale tra inclusione, valorizzazione delle diversità, attrazione del talento e tasso di innovazione». </a:t>
          </a:r>
          <a:endParaRPr lang="en-US" sz="1500" kern="1200" dirty="0"/>
        </a:p>
      </dsp:txBody>
      <dsp:txXfrm>
        <a:off x="0" y="3429258"/>
        <a:ext cx="8913251" cy="685734"/>
      </dsp:txXfrm>
    </dsp:sp>
    <dsp:sp modelId="{EC8025AB-540E-4D40-9BA9-D825400E57F5}">
      <dsp:nvSpPr>
        <dsp:cNvPr id="0" name=""/>
        <dsp:cNvSpPr/>
      </dsp:nvSpPr>
      <dsp:spPr>
        <a:xfrm>
          <a:off x="0" y="4114993"/>
          <a:ext cx="89132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BD490D-8C92-4A43-AB60-930363182C42}">
      <dsp:nvSpPr>
        <dsp:cNvPr id="0" name=""/>
        <dsp:cNvSpPr/>
      </dsp:nvSpPr>
      <dsp:spPr>
        <a:xfrm>
          <a:off x="0" y="4114993"/>
          <a:ext cx="8913251" cy="685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defRPr cap="all"/>
          </a:pPr>
          <a:r>
            <a:rPr lang="it-IT" sz="1500" i="1" kern="1200" dirty="0"/>
            <a:t>«Rendere Sapienza sempre più inclusiva e mettere al centro il valore della persona con tutte le sue peculiarità.»</a:t>
          </a:r>
          <a:endParaRPr lang="en-US" sz="1500" kern="1200" dirty="0"/>
        </a:p>
      </dsp:txBody>
      <dsp:txXfrm>
        <a:off x="0" y="4114993"/>
        <a:ext cx="8913251" cy="68573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05549-69D7-564A-A62F-CAD0FBC87B91}" type="datetimeFigureOut">
              <a:rPr lang="it-IT" smtClean="0"/>
              <a:t>22/11/23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556198-8112-3140-9139-5B2DB4E168A8}" type="slidenum">
              <a:rPr lang="it-IT" smtClean="0"/>
              <a:t>‹N›</a:t>
            </a:fld>
            <a:endParaRPr lang="it-IT"/>
          </a:p>
        </p:txBody>
      </p:sp>
    </p:spTree>
    <p:extLst>
      <p:ext uri="{BB962C8B-B14F-4D97-AF65-F5344CB8AC3E}">
        <p14:creationId xmlns:p14="http://schemas.microsoft.com/office/powerpoint/2010/main" val="981794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a:extLst>
              <a:ext uri="{FF2B5EF4-FFF2-40B4-BE49-F238E27FC236}">
                <a16:creationId xmlns:a16="http://schemas.microsoft.com/office/drawing/2014/main" id="{7BA773C9-59EA-464F-B6E6-128606E6354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buClrTx/>
              <a:buFontTx/>
              <a:buNone/>
            </a:pPr>
            <a:fld id="{CBC3CD6A-1E25-2D4A-AF12-4CE468517B53}" type="slidenum">
              <a:rPr lang="it-IT" altLang="it-IT" sz="1200">
                <a:solidFill>
                  <a:srgbClr val="000000"/>
                </a:solidFill>
              </a:rPr>
              <a:pPr>
                <a:buClrTx/>
                <a:buFontTx/>
                <a:buNone/>
              </a:pPr>
              <a:t>1</a:t>
            </a:fld>
            <a:endParaRPr lang="it-IT" altLang="it-IT" sz="1200">
              <a:solidFill>
                <a:srgbClr val="000000"/>
              </a:solidFill>
            </a:endParaRPr>
          </a:p>
        </p:txBody>
      </p:sp>
      <p:sp>
        <p:nvSpPr>
          <p:cNvPr id="15363" name="Text Box 1">
            <a:extLst>
              <a:ext uri="{FF2B5EF4-FFF2-40B4-BE49-F238E27FC236}">
                <a16:creationId xmlns:a16="http://schemas.microsoft.com/office/drawing/2014/main" id="{FB457205-26AA-D14A-8E05-09DC8FE5420E}"/>
              </a:ext>
            </a:extLst>
          </p:cNvPr>
          <p:cNvSpPr txBox="1">
            <a:spLocks noChangeArrowheads="1"/>
          </p:cNvSpPr>
          <p:nvPr/>
        </p:nvSpPr>
        <p:spPr bwMode="auto">
          <a:xfrm>
            <a:off x="3886200" y="8686800"/>
            <a:ext cx="29702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r">
              <a:buClrTx/>
              <a:buFontTx/>
              <a:buNone/>
            </a:pPr>
            <a:fld id="{EE8DB993-72AF-DB41-8863-7881C2AC1E4E}" type="slidenum">
              <a:rPr lang="it-IT" altLang="it-IT" sz="1200">
                <a:solidFill>
                  <a:srgbClr val="000000"/>
                </a:solidFill>
              </a:rPr>
              <a:pPr algn="r">
                <a:buClrTx/>
                <a:buFontTx/>
                <a:buNone/>
              </a:pPr>
              <a:t>1</a:t>
            </a:fld>
            <a:endParaRPr lang="it-IT" altLang="it-IT" sz="1200">
              <a:solidFill>
                <a:srgbClr val="000000"/>
              </a:solidFill>
            </a:endParaRPr>
          </a:p>
        </p:txBody>
      </p:sp>
      <p:sp>
        <p:nvSpPr>
          <p:cNvPr id="15364" name="Text Box 2">
            <a:extLst>
              <a:ext uri="{FF2B5EF4-FFF2-40B4-BE49-F238E27FC236}">
                <a16:creationId xmlns:a16="http://schemas.microsoft.com/office/drawing/2014/main" id="{891FF20B-13F6-234B-A554-90CC8810390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lgn="r">
              <a:buClrTx/>
              <a:buFontTx/>
              <a:buNone/>
            </a:pPr>
            <a:fld id="{BB779A1C-52F6-3342-84F0-182B205942A9}" type="slidenum">
              <a:rPr lang="it-IT" altLang="it-IT" sz="1200">
                <a:solidFill>
                  <a:srgbClr val="000000"/>
                </a:solidFill>
              </a:rPr>
              <a:pPr algn="r">
                <a:buClrTx/>
                <a:buFontTx/>
                <a:buNone/>
              </a:pPr>
              <a:t>1</a:t>
            </a:fld>
            <a:endParaRPr lang="it-IT" altLang="it-IT" sz="1200">
              <a:solidFill>
                <a:srgbClr val="000000"/>
              </a:solidFill>
            </a:endParaRPr>
          </a:p>
        </p:txBody>
      </p:sp>
      <p:sp>
        <p:nvSpPr>
          <p:cNvPr id="25603" name="Text Box 3">
            <a:extLst>
              <a:ext uri="{FF2B5EF4-FFF2-40B4-BE49-F238E27FC236}">
                <a16:creationId xmlns:a16="http://schemas.microsoft.com/office/drawing/2014/main" id="{53E0A635-A7E5-5E4F-BCF7-C90FFE844E01}"/>
              </a:ext>
            </a:extLst>
          </p:cNvPr>
          <p:cNvSpPr>
            <a:spLocks noGrp="1" noRot="1" noChangeAspect="1" noChangeArrowheads="1"/>
          </p:cNvSpPr>
          <p:nvPr>
            <p:ph type="sldImg"/>
          </p:nvPr>
        </p:nvSpPr>
        <p:spPr>
          <a:xfrm>
            <a:off x="381000" y="685800"/>
            <a:ext cx="6096000" cy="3429000"/>
          </a:xfrm>
          <a:solidFill>
            <a:srgbClr val="FFFFFF"/>
          </a:solidFill>
        </p:spPr>
      </p:sp>
      <p:sp>
        <p:nvSpPr>
          <p:cNvPr id="25604" name="Text Box 4">
            <a:extLst>
              <a:ext uri="{FF2B5EF4-FFF2-40B4-BE49-F238E27FC236}">
                <a16:creationId xmlns:a16="http://schemas.microsoft.com/office/drawing/2014/main" id="{A142F816-626D-BB45-965F-5599CFEFEFBE}"/>
              </a:ext>
            </a:extLst>
          </p:cNvPr>
          <p:cNvSpPr>
            <a:spLocks noGrp="1" noChangeArrowheads="1"/>
          </p:cNvSpPr>
          <p:nvPr>
            <p:ph type="body" idx="1"/>
          </p:nvPr>
        </p:nvSpPr>
        <p:spPr>
          <a:xfrm>
            <a:off x="914400" y="4343400"/>
            <a:ext cx="5029200" cy="4114800"/>
          </a:xfrm>
        </p:spPr>
        <p:txBody>
          <a:bodyPr wrap="none" anchor="ctr"/>
          <a:lstStyle/>
          <a:p>
            <a:pPr>
              <a:buFont typeface="Times New Roman" charset="0"/>
              <a:buNone/>
              <a:defRPr/>
            </a:pPr>
            <a:endParaRPr lang="it-IT">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3730"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it-IT">
              <a:latin typeface="Calibri" charset="0"/>
            </a:endParaRPr>
          </a:p>
        </p:txBody>
      </p:sp>
      <p:sp>
        <p:nvSpPr>
          <p:cNvPr id="4" name="Segnaposto numero diapositiva 3"/>
          <p:cNvSpPr>
            <a:spLocks noGrp="1"/>
          </p:cNvSpPr>
          <p:nvPr>
            <p:ph type="sldNum" sz="quarter" idx="5"/>
          </p:nvPr>
        </p:nvSpPr>
        <p:spPr/>
        <p:txBody>
          <a:bodyPr/>
          <a:lstStyle/>
          <a:p>
            <a:pPr>
              <a:defRPr/>
            </a:pPr>
            <a:fld id="{CF53F5E1-FE4E-E540-9AF5-2338780206E0}" type="slidenum">
              <a:rPr lang="it-IT" smtClean="0"/>
              <a:pPr>
                <a:defRPr/>
              </a:pPr>
              <a:t>18</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810627-5DEA-4C4E-B871-CEC54475E6C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F245360-E51C-2E4F-9827-600CEC996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4BFC01C-BB2D-A24E-86F6-98D93FADC128}"/>
              </a:ext>
            </a:extLst>
          </p:cNvPr>
          <p:cNvSpPr>
            <a:spLocks noGrp="1"/>
          </p:cNvSpPr>
          <p:nvPr>
            <p:ph type="dt" sz="half" idx="10"/>
          </p:nvPr>
        </p:nvSpPr>
        <p:spPr/>
        <p:txBody>
          <a:bodyPr/>
          <a:lstStyle/>
          <a:p>
            <a:fld id="{DF3B3813-0989-D442-A706-5AC2A2F4B86B}" type="datetimeFigureOut">
              <a:rPr lang="it-IT" smtClean="0"/>
              <a:t>22/11/23</a:t>
            </a:fld>
            <a:endParaRPr lang="it-IT"/>
          </a:p>
        </p:txBody>
      </p:sp>
      <p:sp>
        <p:nvSpPr>
          <p:cNvPr id="5" name="Segnaposto piè di pagina 4">
            <a:extLst>
              <a:ext uri="{FF2B5EF4-FFF2-40B4-BE49-F238E27FC236}">
                <a16:creationId xmlns:a16="http://schemas.microsoft.com/office/drawing/2014/main" id="{071D9CB8-29F8-2040-8E2F-27735F5D409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19954B9-798C-EC4E-9DC7-FD3B67FC8B13}"/>
              </a:ext>
            </a:extLst>
          </p:cNvPr>
          <p:cNvSpPr>
            <a:spLocks noGrp="1"/>
          </p:cNvSpPr>
          <p:nvPr>
            <p:ph type="sldNum" sz="quarter" idx="12"/>
          </p:nvPr>
        </p:nvSpPr>
        <p:spPr/>
        <p:txBody>
          <a:bodyPr/>
          <a:lstStyle/>
          <a:p>
            <a:fld id="{66D216C0-9B41-4C4B-8E73-CF952DF03F94}" type="slidenum">
              <a:rPr lang="it-IT" smtClean="0"/>
              <a:t>‹N›</a:t>
            </a:fld>
            <a:endParaRPr lang="it-IT"/>
          </a:p>
        </p:txBody>
      </p:sp>
    </p:spTree>
    <p:extLst>
      <p:ext uri="{BB962C8B-B14F-4D97-AF65-F5344CB8AC3E}">
        <p14:creationId xmlns:p14="http://schemas.microsoft.com/office/powerpoint/2010/main" val="3227808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687C4A-3FBC-DC43-8F31-D275BD2AFF0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5890819-B75C-EB4B-B571-66D6FC5A726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E4E3A2B-C889-3E4B-8C0C-D899BA82967E}"/>
              </a:ext>
            </a:extLst>
          </p:cNvPr>
          <p:cNvSpPr>
            <a:spLocks noGrp="1"/>
          </p:cNvSpPr>
          <p:nvPr>
            <p:ph type="dt" sz="half" idx="10"/>
          </p:nvPr>
        </p:nvSpPr>
        <p:spPr/>
        <p:txBody>
          <a:bodyPr/>
          <a:lstStyle/>
          <a:p>
            <a:fld id="{DF3B3813-0989-D442-A706-5AC2A2F4B86B}" type="datetimeFigureOut">
              <a:rPr lang="it-IT" smtClean="0"/>
              <a:t>22/11/23</a:t>
            </a:fld>
            <a:endParaRPr lang="it-IT"/>
          </a:p>
        </p:txBody>
      </p:sp>
      <p:sp>
        <p:nvSpPr>
          <p:cNvPr id="5" name="Segnaposto piè di pagina 4">
            <a:extLst>
              <a:ext uri="{FF2B5EF4-FFF2-40B4-BE49-F238E27FC236}">
                <a16:creationId xmlns:a16="http://schemas.microsoft.com/office/drawing/2014/main" id="{D1EB473A-62D1-B44D-AC4D-DA77A6CEA1F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B2EF125-36DB-6746-8D85-24E1F9E04E5A}"/>
              </a:ext>
            </a:extLst>
          </p:cNvPr>
          <p:cNvSpPr>
            <a:spLocks noGrp="1"/>
          </p:cNvSpPr>
          <p:nvPr>
            <p:ph type="sldNum" sz="quarter" idx="12"/>
          </p:nvPr>
        </p:nvSpPr>
        <p:spPr/>
        <p:txBody>
          <a:bodyPr/>
          <a:lstStyle/>
          <a:p>
            <a:fld id="{66D216C0-9B41-4C4B-8E73-CF952DF03F94}" type="slidenum">
              <a:rPr lang="it-IT" smtClean="0"/>
              <a:t>‹N›</a:t>
            </a:fld>
            <a:endParaRPr lang="it-IT"/>
          </a:p>
        </p:txBody>
      </p:sp>
    </p:spTree>
    <p:extLst>
      <p:ext uri="{BB962C8B-B14F-4D97-AF65-F5344CB8AC3E}">
        <p14:creationId xmlns:p14="http://schemas.microsoft.com/office/powerpoint/2010/main" val="1501433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3401740-BDE8-504E-A7D5-6D995ACFAE9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065D48C-B8DB-7645-9DF7-FF7F49F9B89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193951A-D82B-E14F-B69E-9AEE02085D43}"/>
              </a:ext>
            </a:extLst>
          </p:cNvPr>
          <p:cNvSpPr>
            <a:spLocks noGrp="1"/>
          </p:cNvSpPr>
          <p:nvPr>
            <p:ph type="dt" sz="half" idx="10"/>
          </p:nvPr>
        </p:nvSpPr>
        <p:spPr/>
        <p:txBody>
          <a:bodyPr/>
          <a:lstStyle/>
          <a:p>
            <a:fld id="{DF3B3813-0989-D442-A706-5AC2A2F4B86B}" type="datetimeFigureOut">
              <a:rPr lang="it-IT" smtClean="0"/>
              <a:t>22/11/23</a:t>
            </a:fld>
            <a:endParaRPr lang="it-IT"/>
          </a:p>
        </p:txBody>
      </p:sp>
      <p:sp>
        <p:nvSpPr>
          <p:cNvPr id="5" name="Segnaposto piè di pagina 4">
            <a:extLst>
              <a:ext uri="{FF2B5EF4-FFF2-40B4-BE49-F238E27FC236}">
                <a16:creationId xmlns:a16="http://schemas.microsoft.com/office/drawing/2014/main" id="{8D91F35D-591A-E844-81DA-E4260370D40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99EB8A9-2FC0-C94D-8C5A-886863F5C0E0}"/>
              </a:ext>
            </a:extLst>
          </p:cNvPr>
          <p:cNvSpPr>
            <a:spLocks noGrp="1"/>
          </p:cNvSpPr>
          <p:nvPr>
            <p:ph type="sldNum" sz="quarter" idx="12"/>
          </p:nvPr>
        </p:nvSpPr>
        <p:spPr/>
        <p:txBody>
          <a:bodyPr/>
          <a:lstStyle/>
          <a:p>
            <a:fld id="{66D216C0-9B41-4C4B-8E73-CF952DF03F94}" type="slidenum">
              <a:rPr lang="it-IT" smtClean="0"/>
              <a:t>‹N›</a:t>
            </a:fld>
            <a:endParaRPr lang="it-IT"/>
          </a:p>
        </p:txBody>
      </p:sp>
    </p:spTree>
    <p:extLst>
      <p:ext uri="{BB962C8B-B14F-4D97-AF65-F5344CB8AC3E}">
        <p14:creationId xmlns:p14="http://schemas.microsoft.com/office/powerpoint/2010/main" val="3215544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39E4C2-1C57-8A4B-AB53-4EBAE540425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800095C-5F2B-0D44-B475-3449D635A71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66FB7B0-8EF2-2546-A5E3-CF19F52122A3}"/>
              </a:ext>
            </a:extLst>
          </p:cNvPr>
          <p:cNvSpPr>
            <a:spLocks noGrp="1"/>
          </p:cNvSpPr>
          <p:nvPr>
            <p:ph type="dt" sz="half" idx="10"/>
          </p:nvPr>
        </p:nvSpPr>
        <p:spPr/>
        <p:txBody>
          <a:bodyPr/>
          <a:lstStyle/>
          <a:p>
            <a:fld id="{DF3B3813-0989-D442-A706-5AC2A2F4B86B}" type="datetimeFigureOut">
              <a:rPr lang="it-IT" smtClean="0"/>
              <a:t>22/11/23</a:t>
            </a:fld>
            <a:endParaRPr lang="it-IT"/>
          </a:p>
        </p:txBody>
      </p:sp>
      <p:sp>
        <p:nvSpPr>
          <p:cNvPr id="5" name="Segnaposto piè di pagina 4">
            <a:extLst>
              <a:ext uri="{FF2B5EF4-FFF2-40B4-BE49-F238E27FC236}">
                <a16:creationId xmlns:a16="http://schemas.microsoft.com/office/drawing/2014/main" id="{E8658ADE-B0CF-714D-8F02-0687E55A54E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BFD30FD-7787-F84D-9462-FD825DEA1542}"/>
              </a:ext>
            </a:extLst>
          </p:cNvPr>
          <p:cNvSpPr>
            <a:spLocks noGrp="1"/>
          </p:cNvSpPr>
          <p:nvPr>
            <p:ph type="sldNum" sz="quarter" idx="12"/>
          </p:nvPr>
        </p:nvSpPr>
        <p:spPr/>
        <p:txBody>
          <a:bodyPr/>
          <a:lstStyle/>
          <a:p>
            <a:fld id="{66D216C0-9B41-4C4B-8E73-CF952DF03F94}" type="slidenum">
              <a:rPr lang="it-IT" smtClean="0"/>
              <a:t>‹N›</a:t>
            </a:fld>
            <a:endParaRPr lang="it-IT"/>
          </a:p>
        </p:txBody>
      </p:sp>
    </p:spTree>
    <p:extLst>
      <p:ext uri="{BB962C8B-B14F-4D97-AF65-F5344CB8AC3E}">
        <p14:creationId xmlns:p14="http://schemas.microsoft.com/office/powerpoint/2010/main" val="231581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36F17A-565E-5243-AD7F-9DEF75F0274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3842E91-72FE-BD4C-A4D4-4600764635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0464073-D219-7743-B7E9-5B6222A590EF}"/>
              </a:ext>
            </a:extLst>
          </p:cNvPr>
          <p:cNvSpPr>
            <a:spLocks noGrp="1"/>
          </p:cNvSpPr>
          <p:nvPr>
            <p:ph type="dt" sz="half" idx="10"/>
          </p:nvPr>
        </p:nvSpPr>
        <p:spPr/>
        <p:txBody>
          <a:bodyPr/>
          <a:lstStyle/>
          <a:p>
            <a:fld id="{DF3B3813-0989-D442-A706-5AC2A2F4B86B}" type="datetimeFigureOut">
              <a:rPr lang="it-IT" smtClean="0"/>
              <a:t>22/11/23</a:t>
            </a:fld>
            <a:endParaRPr lang="it-IT"/>
          </a:p>
        </p:txBody>
      </p:sp>
      <p:sp>
        <p:nvSpPr>
          <p:cNvPr id="5" name="Segnaposto piè di pagina 4">
            <a:extLst>
              <a:ext uri="{FF2B5EF4-FFF2-40B4-BE49-F238E27FC236}">
                <a16:creationId xmlns:a16="http://schemas.microsoft.com/office/drawing/2014/main" id="{63E86609-C68E-E045-88FD-EA301ACA305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CC1910E-FA34-384D-A7C2-CE288B6A7662}"/>
              </a:ext>
            </a:extLst>
          </p:cNvPr>
          <p:cNvSpPr>
            <a:spLocks noGrp="1"/>
          </p:cNvSpPr>
          <p:nvPr>
            <p:ph type="sldNum" sz="quarter" idx="12"/>
          </p:nvPr>
        </p:nvSpPr>
        <p:spPr/>
        <p:txBody>
          <a:bodyPr/>
          <a:lstStyle/>
          <a:p>
            <a:fld id="{66D216C0-9B41-4C4B-8E73-CF952DF03F94}" type="slidenum">
              <a:rPr lang="it-IT" smtClean="0"/>
              <a:t>‹N›</a:t>
            </a:fld>
            <a:endParaRPr lang="it-IT"/>
          </a:p>
        </p:txBody>
      </p:sp>
    </p:spTree>
    <p:extLst>
      <p:ext uri="{BB962C8B-B14F-4D97-AF65-F5344CB8AC3E}">
        <p14:creationId xmlns:p14="http://schemas.microsoft.com/office/powerpoint/2010/main" val="3488892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C26ED4-187F-4841-AE4D-5A1F42917AE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34EA5AB-E539-BA48-A381-A417C5359D8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B76670C-E2EA-D549-BE08-FDA3B13DA76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9130CFF-59C2-764C-9400-D99001942F68}"/>
              </a:ext>
            </a:extLst>
          </p:cNvPr>
          <p:cNvSpPr>
            <a:spLocks noGrp="1"/>
          </p:cNvSpPr>
          <p:nvPr>
            <p:ph type="dt" sz="half" idx="10"/>
          </p:nvPr>
        </p:nvSpPr>
        <p:spPr/>
        <p:txBody>
          <a:bodyPr/>
          <a:lstStyle/>
          <a:p>
            <a:fld id="{DF3B3813-0989-D442-A706-5AC2A2F4B86B}" type="datetimeFigureOut">
              <a:rPr lang="it-IT" smtClean="0"/>
              <a:t>22/11/23</a:t>
            </a:fld>
            <a:endParaRPr lang="it-IT"/>
          </a:p>
        </p:txBody>
      </p:sp>
      <p:sp>
        <p:nvSpPr>
          <p:cNvPr id="6" name="Segnaposto piè di pagina 5">
            <a:extLst>
              <a:ext uri="{FF2B5EF4-FFF2-40B4-BE49-F238E27FC236}">
                <a16:creationId xmlns:a16="http://schemas.microsoft.com/office/drawing/2014/main" id="{E4AAED9A-E732-6844-BD6C-7BD08B3B7FA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089BC9C-790A-5944-A876-DF7E7200166E}"/>
              </a:ext>
            </a:extLst>
          </p:cNvPr>
          <p:cNvSpPr>
            <a:spLocks noGrp="1"/>
          </p:cNvSpPr>
          <p:nvPr>
            <p:ph type="sldNum" sz="quarter" idx="12"/>
          </p:nvPr>
        </p:nvSpPr>
        <p:spPr/>
        <p:txBody>
          <a:bodyPr/>
          <a:lstStyle/>
          <a:p>
            <a:fld id="{66D216C0-9B41-4C4B-8E73-CF952DF03F94}" type="slidenum">
              <a:rPr lang="it-IT" smtClean="0"/>
              <a:t>‹N›</a:t>
            </a:fld>
            <a:endParaRPr lang="it-IT"/>
          </a:p>
        </p:txBody>
      </p:sp>
    </p:spTree>
    <p:extLst>
      <p:ext uri="{BB962C8B-B14F-4D97-AF65-F5344CB8AC3E}">
        <p14:creationId xmlns:p14="http://schemas.microsoft.com/office/powerpoint/2010/main" val="153290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983FDB-98F2-F543-A16E-B51A4AF9089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CE8ECFF-42A7-AF4A-936A-D0211DF65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4DA839B-D866-D143-8F45-C892B066EF8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74781D0-8868-E248-AD3B-BB3BC134AE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1767DF4-232B-0C45-AD91-C900E409E83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E8D14D6-CE39-F749-B694-DF8B7717F1D4}"/>
              </a:ext>
            </a:extLst>
          </p:cNvPr>
          <p:cNvSpPr>
            <a:spLocks noGrp="1"/>
          </p:cNvSpPr>
          <p:nvPr>
            <p:ph type="dt" sz="half" idx="10"/>
          </p:nvPr>
        </p:nvSpPr>
        <p:spPr/>
        <p:txBody>
          <a:bodyPr/>
          <a:lstStyle/>
          <a:p>
            <a:fld id="{DF3B3813-0989-D442-A706-5AC2A2F4B86B}" type="datetimeFigureOut">
              <a:rPr lang="it-IT" smtClean="0"/>
              <a:t>22/11/23</a:t>
            </a:fld>
            <a:endParaRPr lang="it-IT"/>
          </a:p>
        </p:txBody>
      </p:sp>
      <p:sp>
        <p:nvSpPr>
          <p:cNvPr id="8" name="Segnaposto piè di pagina 7">
            <a:extLst>
              <a:ext uri="{FF2B5EF4-FFF2-40B4-BE49-F238E27FC236}">
                <a16:creationId xmlns:a16="http://schemas.microsoft.com/office/drawing/2014/main" id="{54223BF6-259E-0B45-87A6-3DC6BC29AC4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18A886A-418C-F045-BDF9-24897D9DF4E8}"/>
              </a:ext>
            </a:extLst>
          </p:cNvPr>
          <p:cNvSpPr>
            <a:spLocks noGrp="1"/>
          </p:cNvSpPr>
          <p:nvPr>
            <p:ph type="sldNum" sz="quarter" idx="12"/>
          </p:nvPr>
        </p:nvSpPr>
        <p:spPr/>
        <p:txBody>
          <a:bodyPr/>
          <a:lstStyle/>
          <a:p>
            <a:fld id="{66D216C0-9B41-4C4B-8E73-CF952DF03F94}" type="slidenum">
              <a:rPr lang="it-IT" smtClean="0"/>
              <a:t>‹N›</a:t>
            </a:fld>
            <a:endParaRPr lang="it-IT"/>
          </a:p>
        </p:txBody>
      </p:sp>
    </p:spTree>
    <p:extLst>
      <p:ext uri="{BB962C8B-B14F-4D97-AF65-F5344CB8AC3E}">
        <p14:creationId xmlns:p14="http://schemas.microsoft.com/office/powerpoint/2010/main" val="3145461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6B745B-55AC-1743-9C6E-C03FB23797C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DA313FF-5CBB-B045-B37A-A9A661E369AB}"/>
              </a:ext>
            </a:extLst>
          </p:cNvPr>
          <p:cNvSpPr>
            <a:spLocks noGrp="1"/>
          </p:cNvSpPr>
          <p:nvPr>
            <p:ph type="dt" sz="half" idx="10"/>
          </p:nvPr>
        </p:nvSpPr>
        <p:spPr/>
        <p:txBody>
          <a:bodyPr/>
          <a:lstStyle/>
          <a:p>
            <a:fld id="{DF3B3813-0989-D442-A706-5AC2A2F4B86B}" type="datetimeFigureOut">
              <a:rPr lang="it-IT" smtClean="0"/>
              <a:t>22/11/23</a:t>
            </a:fld>
            <a:endParaRPr lang="it-IT"/>
          </a:p>
        </p:txBody>
      </p:sp>
      <p:sp>
        <p:nvSpPr>
          <p:cNvPr id="4" name="Segnaposto piè di pagina 3">
            <a:extLst>
              <a:ext uri="{FF2B5EF4-FFF2-40B4-BE49-F238E27FC236}">
                <a16:creationId xmlns:a16="http://schemas.microsoft.com/office/drawing/2014/main" id="{9D0EE709-1563-234C-B187-A1DA0566FF1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FDE1E7B-1C1D-D147-BF6E-BD765555FAFF}"/>
              </a:ext>
            </a:extLst>
          </p:cNvPr>
          <p:cNvSpPr>
            <a:spLocks noGrp="1"/>
          </p:cNvSpPr>
          <p:nvPr>
            <p:ph type="sldNum" sz="quarter" idx="12"/>
          </p:nvPr>
        </p:nvSpPr>
        <p:spPr/>
        <p:txBody>
          <a:bodyPr/>
          <a:lstStyle/>
          <a:p>
            <a:fld id="{66D216C0-9B41-4C4B-8E73-CF952DF03F94}" type="slidenum">
              <a:rPr lang="it-IT" smtClean="0"/>
              <a:t>‹N›</a:t>
            </a:fld>
            <a:endParaRPr lang="it-IT"/>
          </a:p>
        </p:txBody>
      </p:sp>
    </p:spTree>
    <p:extLst>
      <p:ext uri="{BB962C8B-B14F-4D97-AF65-F5344CB8AC3E}">
        <p14:creationId xmlns:p14="http://schemas.microsoft.com/office/powerpoint/2010/main" val="1318888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B9B20C4-EB9F-154C-AE6E-779983366EBA}"/>
              </a:ext>
            </a:extLst>
          </p:cNvPr>
          <p:cNvSpPr>
            <a:spLocks noGrp="1"/>
          </p:cNvSpPr>
          <p:nvPr>
            <p:ph type="dt" sz="half" idx="10"/>
          </p:nvPr>
        </p:nvSpPr>
        <p:spPr/>
        <p:txBody>
          <a:bodyPr/>
          <a:lstStyle/>
          <a:p>
            <a:fld id="{DF3B3813-0989-D442-A706-5AC2A2F4B86B}" type="datetimeFigureOut">
              <a:rPr lang="it-IT" smtClean="0"/>
              <a:t>22/11/23</a:t>
            </a:fld>
            <a:endParaRPr lang="it-IT"/>
          </a:p>
        </p:txBody>
      </p:sp>
      <p:sp>
        <p:nvSpPr>
          <p:cNvPr id="3" name="Segnaposto piè di pagina 2">
            <a:extLst>
              <a:ext uri="{FF2B5EF4-FFF2-40B4-BE49-F238E27FC236}">
                <a16:creationId xmlns:a16="http://schemas.microsoft.com/office/drawing/2014/main" id="{7409168B-1A93-DB41-A39A-AC52AFCBE91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D57DB23-6D4B-5E46-B2F4-47A542816E26}"/>
              </a:ext>
            </a:extLst>
          </p:cNvPr>
          <p:cNvSpPr>
            <a:spLocks noGrp="1"/>
          </p:cNvSpPr>
          <p:nvPr>
            <p:ph type="sldNum" sz="quarter" idx="12"/>
          </p:nvPr>
        </p:nvSpPr>
        <p:spPr/>
        <p:txBody>
          <a:bodyPr/>
          <a:lstStyle/>
          <a:p>
            <a:fld id="{66D216C0-9B41-4C4B-8E73-CF952DF03F94}" type="slidenum">
              <a:rPr lang="it-IT" smtClean="0"/>
              <a:t>‹N›</a:t>
            </a:fld>
            <a:endParaRPr lang="it-IT"/>
          </a:p>
        </p:txBody>
      </p:sp>
    </p:spTree>
    <p:extLst>
      <p:ext uri="{BB962C8B-B14F-4D97-AF65-F5344CB8AC3E}">
        <p14:creationId xmlns:p14="http://schemas.microsoft.com/office/powerpoint/2010/main" val="1725107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64B494-FD44-BB49-B2F1-7F8976FB80B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51E23AB-C5E2-8640-9E82-BFB9DC1B9D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0B2FB48-A2B4-664C-9FBD-07269D07C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A6676E4-6575-DE49-8C09-C095F7BD2DA3}"/>
              </a:ext>
            </a:extLst>
          </p:cNvPr>
          <p:cNvSpPr>
            <a:spLocks noGrp="1"/>
          </p:cNvSpPr>
          <p:nvPr>
            <p:ph type="dt" sz="half" idx="10"/>
          </p:nvPr>
        </p:nvSpPr>
        <p:spPr/>
        <p:txBody>
          <a:bodyPr/>
          <a:lstStyle/>
          <a:p>
            <a:fld id="{DF3B3813-0989-D442-A706-5AC2A2F4B86B}" type="datetimeFigureOut">
              <a:rPr lang="it-IT" smtClean="0"/>
              <a:t>22/11/23</a:t>
            </a:fld>
            <a:endParaRPr lang="it-IT"/>
          </a:p>
        </p:txBody>
      </p:sp>
      <p:sp>
        <p:nvSpPr>
          <p:cNvPr id="6" name="Segnaposto piè di pagina 5">
            <a:extLst>
              <a:ext uri="{FF2B5EF4-FFF2-40B4-BE49-F238E27FC236}">
                <a16:creationId xmlns:a16="http://schemas.microsoft.com/office/drawing/2014/main" id="{560F5A56-C754-2148-B912-701B58D9D0C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46EC993-2E80-DD40-8177-B244ED9F47EA}"/>
              </a:ext>
            </a:extLst>
          </p:cNvPr>
          <p:cNvSpPr>
            <a:spLocks noGrp="1"/>
          </p:cNvSpPr>
          <p:nvPr>
            <p:ph type="sldNum" sz="quarter" idx="12"/>
          </p:nvPr>
        </p:nvSpPr>
        <p:spPr/>
        <p:txBody>
          <a:bodyPr/>
          <a:lstStyle/>
          <a:p>
            <a:fld id="{66D216C0-9B41-4C4B-8E73-CF952DF03F94}" type="slidenum">
              <a:rPr lang="it-IT" smtClean="0"/>
              <a:t>‹N›</a:t>
            </a:fld>
            <a:endParaRPr lang="it-IT"/>
          </a:p>
        </p:txBody>
      </p:sp>
    </p:spTree>
    <p:extLst>
      <p:ext uri="{BB962C8B-B14F-4D97-AF65-F5344CB8AC3E}">
        <p14:creationId xmlns:p14="http://schemas.microsoft.com/office/powerpoint/2010/main" val="1567401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FCF378-1EB0-774D-BDBD-D117C96EE36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7FA2ED5-2DC4-D640-BAA4-FBAC0B6C04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B5F4C637-326A-AD4C-8121-7033E1827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397BA88-2B59-F14E-A266-89981A9FE292}"/>
              </a:ext>
            </a:extLst>
          </p:cNvPr>
          <p:cNvSpPr>
            <a:spLocks noGrp="1"/>
          </p:cNvSpPr>
          <p:nvPr>
            <p:ph type="dt" sz="half" idx="10"/>
          </p:nvPr>
        </p:nvSpPr>
        <p:spPr/>
        <p:txBody>
          <a:bodyPr/>
          <a:lstStyle/>
          <a:p>
            <a:fld id="{DF3B3813-0989-D442-A706-5AC2A2F4B86B}" type="datetimeFigureOut">
              <a:rPr lang="it-IT" smtClean="0"/>
              <a:t>22/11/23</a:t>
            </a:fld>
            <a:endParaRPr lang="it-IT"/>
          </a:p>
        </p:txBody>
      </p:sp>
      <p:sp>
        <p:nvSpPr>
          <p:cNvPr id="6" name="Segnaposto piè di pagina 5">
            <a:extLst>
              <a:ext uri="{FF2B5EF4-FFF2-40B4-BE49-F238E27FC236}">
                <a16:creationId xmlns:a16="http://schemas.microsoft.com/office/drawing/2014/main" id="{192C8F77-96F0-384A-8A04-A8AF47D5B74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5768E08-8E94-3A49-A80F-4B776CE355A9}"/>
              </a:ext>
            </a:extLst>
          </p:cNvPr>
          <p:cNvSpPr>
            <a:spLocks noGrp="1"/>
          </p:cNvSpPr>
          <p:nvPr>
            <p:ph type="sldNum" sz="quarter" idx="12"/>
          </p:nvPr>
        </p:nvSpPr>
        <p:spPr/>
        <p:txBody>
          <a:bodyPr/>
          <a:lstStyle/>
          <a:p>
            <a:fld id="{66D216C0-9B41-4C4B-8E73-CF952DF03F94}" type="slidenum">
              <a:rPr lang="it-IT" smtClean="0"/>
              <a:t>‹N›</a:t>
            </a:fld>
            <a:endParaRPr lang="it-IT"/>
          </a:p>
        </p:txBody>
      </p:sp>
    </p:spTree>
    <p:extLst>
      <p:ext uri="{BB962C8B-B14F-4D97-AF65-F5344CB8AC3E}">
        <p14:creationId xmlns:p14="http://schemas.microsoft.com/office/powerpoint/2010/main" val="3603559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56CF7DB-D004-2C46-A290-230D34B6C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41B64F8-9FF1-7741-A207-C0093ED2C8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BAE3160-60C4-9449-9F73-42CFF7C98C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B3813-0989-D442-A706-5AC2A2F4B86B}" type="datetimeFigureOut">
              <a:rPr lang="it-IT" smtClean="0"/>
              <a:t>22/11/23</a:t>
            </a:fld>
            <a:endParaRPr lang="it-IT"/>
          </a:p>
        </p:txBody>
      </p:sp>
      <p:sp>
        <p:nvSpPr>
          <p:cNvPr id="5" name="Segnaposto piè di pagina 4">
            <a:extLst>
              <a:ext uri="{FF2B5EF4-FFF2-40B4-BE49-F238E27FC236}">
                <a16:creationId xmlns:a16="http://schemas.microsoft.com/office/drawing/2014/main" id="{6C9492D6-C950-8844-99D5-3EA6B056C1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8C5C5B3-A89B-474A-B60D-5BE46EACAE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216C0-9B41-4C4B-8E73-CF952DF03F94}" type="slidenum">
              <a:rPr lang="it-IT" smtClean="0"/>
              <a:t>‹N›</a:t>
            </a:fld>
            <a:endParaRPr lang="it-IT"/>
          </a:p>
        </p:txBody>
      </p:sp>
    </p:spTree>
    <p:extLst>
      <p:ext uri="{BB962C8B-B14F-4D97-AF65-F5344CB8AC3E}">
        <p14:creationId xmlns:p14="http://schemas.microsoft.com/office/powerpoint/2010/main" val="2867410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www.uniroma1.it/it/pagina/prorettori-e-delegati#area-terza-e-quarta-missione" TargetMode="External"/><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C8B0324D-5B09-3F45-8C89-31F0A04287CD}"/>
              </a:ext>
            </a:extLst>
          </p:cNvPr>
          <p:cNvSpPr>
            <a:spLocks noChangeArrowheads="1"/>
          </p:cNvSpPr>
          <p:nvPr/>
        </p:nvSpPr>
        <p:spPr bwMode="auto">
          <a:xfrm>
            <a:off x="0" y="1588"/>
            <a:ext cx="12192000" cy="3424237"/>
          </a:xfrm>
          <a:prstGeom prst="rect">
            <a:avLst/>
          </a:prstGeom>
          <a:solidFill>
            <a:srgbClr val="0067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14339" name="Text Box 2">
            <a:extLst>
              <a:ext uri="{FF2B5EF4-FFF2-40B4-BE49-F238E27FC236}">
                <a16:creationId xmlns:a16="http://schemas.microsoft.com/office/drawing/2014/main" id="{31479046-8770-1B47-92CB-5A1531E792BB}"/>
              </a:ext>
            </a:extLst>
          </p:cNvPr>
          <p:cNvSpPr txBox="1">
            <a:spLocks noChangeArrowheads="1"/>
          </p:cNvSpPr>
          <p:nvPr/>
        </p:nvSpPr>
        <p:spPr bwMode="auto">
          <a:xfrm>
            <a:off x="3792539" y="1268413"/>
            <a:ext cx="613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a:spcBef>
                <a:spcPts val="450"/>
              </a:spcBef>
              <a:buClrTx/>
            </a:pPr>
            <a:r>
              <a:rPr lang="it-IT" altLang="it-IT" sz="1800" dirty="0">
                <a:solidFill>
                  <a:srgbClr val="FFFFFF"/>
                </a:solidFill>
              </a:rPr>
              <a:t>Fabio Lucidi</a:t>
            </a:r>
          </a:p>
        </p:txBody>
      </p:sp>
      <p:sp>
        <p:nvSpPr>
          <p:cNvPr id="14340" name="Text Box 3">
            <a:extLst>
              <a:ext uri="{FF2B5EF4-FFF2-40B4-BE49-F238E27FC236}">
                <a16:creationId xmlns:a16="http://schemas.microsoft.com/office/drawing/2014/main" id="{B34E5683-8D5E-824E-A305-7C9D3E23122E}"/>
              </a:ext>
            </a:extLst>
          </p:cNvPr>
          <p:cNvSpPr txBox="1">
            <a:spLocks noChangeArrowheads="1"/>
          </p:cNvSpPr>
          <p:nvPr/>
        </p:nvSpPr>
        <p:spPr bwMode="auto">
          <a:xfrm>
            <a:off x="3771900" y="284163"/>
            <a:ext cx="6915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it-IT" altLang="it-IT" sz="2800" b="1" dirty="0">
                <a:solidFill>
                  <a:srgbClr val="FFFFFF"/>
                </a:solidFill>
              </a:rPr>
              <a:t>Sapienza per l’inclusione e la diversità</a:t>
            </a:r>
          </a:p>
        </p:txBody>
      </p:sp>
      <p:grpSp>
        <p:nvGrpSpPr>
          <p:cNvPr id="14341" name="Group 4">
            <a:extLst>
              <a:ext uri="{FF2B5EF4-FFF2-40B4-BE49-F238E27FC236}">
                <a16:creationId xmlns:a16="http://schemas.microsoft.com/office/drawing/2014/main" id="{B1792752-50B6-E342-B5E4-68647250C7FB}"/>
              </a:ext>
            </a:extLst>
          </p:cNvPr>
          <p:cNvGrpSpPr>
            <a:grpSpLocks/>
          </p:cNvGrpSpPr>
          <p:nvPr/>
        </p:nvGrpSpPr>
        <p:grpSpPr bwMode="auto">
          <a:xfrm>
            <a:off x="591" y="2760662"/>
            <a:ext cx="12191999" cy="4095750"/>
            <a:chOff x="169" y="1738"/>
            <a:chExt cx="5759" cy="2580"/>
          </a:xfrm>
        </p:grpSpPr>
        <p:pic>
          <p:nvPicPr>
            <p:cNvPr id="14343" name="Picture 5">
              <a:extLst>
                <a:ext uri="{FF2B5EF4-FFF2-40B4-BE49-F238E27FC236}">
                  <a16:creationId xmlns:a16="http://schemas.microsoft.com/office/drawing/2014/main" id="{E6FA3A24-579D-E442-84FC-EB1F41BC6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 y="2158"/>
              <a:ext cx="5759"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
              <a:extLst>
                <a:ext uri="{FF2B5EF4-FFF2-40B4-BE49-F238E27FC236}">
                  <a16:creationId xmlns:a16="http://schemas.microsoft.com/office/drawing/2014/main" id="{4E880039-C685-6047-ACEC-25D17E34C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 y="2160"/>
              <a:ext cx="559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7">
              <a:extLst>
                <a:ext uri="{FF2B5EF4-FFF2-40B4-BE49-F238E27FC236}">
                  <a16:creationId xmlns:a16="http://schemas.microsoft.com/office/drawing/2014/main" id="{56CAB064-CA07-EF45-BF88-52F84EC8BF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 y="1738"/>
              <a:ext cx="4442"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magine 1">
            <a:extLst>
              <a:ext uri="{FF2B5EF4-FFF2-40B4-BE49-F238E27FC236}">
                <a16:creationId xmlns:a16="http://schemas.microsoft.com/office/drawing/2014/main" id="{4C5BCA31-076F-6245-8621-9DA59933B7DD}"/>
              </a:ext>
            </a:extLst>
          </p:cNvPr>
          <p:cNvPicPr>
            <a:picLocks noChangeAspect="1"/>
          </p:cNvPicPr>
          <p:nvPr/>
        </p:nvPicPr>
        <p:blipFill>
          <a:blip r:embed="rId6"/>
          <a:stretch>
            <a:fillRect/>
          </a:stretch>
        </p:blipFill>
        <p:spPr>
          <a:xfrm>
            <a:off x="7714422" y="3532187"/>
            <a:ext cx="3429000" cy="2362200"/>
          </a:xfrm>
          <a:prstGeom prst="rect">
            <a:avLst/>
          </a:prstGeom>
        </p:spPr>
      </p:pic>
      <p:sp>
        <p:nvSpPr>
          <p:cNvPr id="4" name="CasellaDiTesto 3">
            <a:extLst>
              <a:ext uri="{FF2B5EF4-FFF2-40B4-BE49-F238E27FC236}">
                <a16:creationId xmlns:a16="http://schemas.microsoft.com/office/drawing/2014/main" id="{DF57130D-466A-AB5B-8AEC-6DD55F0FAF51}"/>
              </a:ext>
            </a:extLst>
          </p:cNvPr>
          <p:cNvSpPr txBox="1"/>
          <p:nvPr/>
        </p:nvSpPr>
        <p:spPr>
          <a:xfrm>
            <a:off x="614503" y="5321299"/>
            <a:ext cx="6356072" cy="830997"/>
          </a:xfrm>
          <a:prstGeom prst="rect">
            <a:avLst/>
          </a:prstGeom>
          <a:noFill/>
        </p:spPr>
        <p:txBody>
          <a:bodyPr wrap="square">
            <a:spAutoFit/>
          </a:bodyPr>
          <a:lstStyle/>
          <a:p>
            <a:r>
              <a:rPr lang="it-IT" sz="2400" b="1" dirty="0" err="1">
                <a:solidFill>
                  <a:schemeClr val="bg1"/>
                </a:solidFill>
                <a:effectLst/>
                <a:latin typeface="PlayfairDisplay"/>
              </a:rPr>
              <a:t>Universita</a:t>
            </a:r>
            <a:r>
              <a:rPr lang="it-IT" sz="2400" b="1" dirty="0">
                <a:solidFill>
                  <a:schemeClr val="bg1"/>
                </a:solidFill>
                <a:effectLst/>
                <a:latin typeface="PlayfairDisplay"/>
              </a:rPr>
              <a:t>̀ hate free: per una </a:t>
            </a:r>
            <a:r>
              <a:rPr lang="it-IT" sz="2400" b="1" dirty="0" err="1">
                <a:solidFill>
                  <a:schemeClr val="bg1"/>
                </a:solidFill>
                <a:effectLst/>
                <a:latin typeface="PlayfairDisplay"/>
              </a:rPr>
              <a:t>universita</a:t>
            </a:r>
            <a:r>
              <a:rPr lang="it-IT" sz="2400" b="1" dirty="0">
                <a:solidFill>
                  <a:schemeClr val="bg1"/>
                </a:solidFill>
                <a:effectLst/>
                <a:latin typeface="PlayfairDisplay"/>
              </a:rPr>
              <a:t>̀ </a:t>
            </a:r>
            <a:r>
              <a:rPr lang="it-IT" sz="2400" b="1" dirty="0" err="1">
                <a:solidFill>
                  <a:schemeClr val="bg1"/>
                </a:solidFill>
                <a:effectLst/>
                <a:latin typeface="PlayfairDisplay"/>
              </a:rPr>
              <a:t>piu</a:t>
            </a:r>
            <a:r>
              <a:rPr lang="it-IT" sz="2400" b="1" dirty="0">
                <a:solidFill>
                  <a:schemeClr val="bg1"/>
                </a:solidFill>
                <a:effectLst/>
                <a:latin typeface="PlayfairDisplay"/>
              </a:rPr>
              <a:t>̀ inclusiva e rispettosa della </a:t>
            </a:r>
            <a:r>
              <a:rPr lang="it-IT" sz="2400" b="1" dirty="0" err="1">
                <a:solidFill>
                  <a:schemeClr val="bg1"/>
                </a:solidFill>
                <a:effectLst/>
                <a:latin typeface="PlayfairDisplay"/>
              </a:rPr>
              <a:t>diversita</a:t>
            </a:r>
            <a:r>
              <a:rPr lang="it-IT" sz="2400" b="1" dirty="0">
                <a:solidFill>
                  <a:schemeClr val="bg1"/>
                </a:solidFill>
                <a:effectLst/>
                <a:latin typeface="PlayfairDisplay"/>
              </a:rPr>
              <a:t>̀ </a:t>
            </a:r>
            <a:endParaRPr lang="it-IT" sz="2400" dirty="0">
              <a:solidFill>
                <a:schemeClr val="bg1"/>
              </a:solidFill>
              <a:effectLs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2" name="Rettangolo 1">
            <a:extLst>
              <a:ext uri="{FF2B5EF4-FFF2-40B4-BE49-F238E27FC236}">
                <a16:creationId xmlns:a16="http://schemas.microsoft.com/office/drawing/2014/main" id="{B4F3C217-7056-8D45-ABF2-0CF2C244365B}"/>
              </a:ext>
            </a:extLst>
          </p:cNvPr>
          <p:cNvSpPr/>
          <p:nvPr/>
        </p:nvSpPr>
        <p:spPr>
          <a:xfrm>
            <a:off x="593610" y="2121763"/>
            <a:ext cx="3822192" cy="3773010"/>
          </a:xfrm>
          <a:prstGeom prst="rect">
            <a:avLst/>
          </a:prstGeom>
        </p:spPr>
        <p:txBody>
          <a:bodyPr vert="horz" lIns="91440" tIns="45720" rIns="91440" bIns="45720" rtlCol="0">
            <a:normAutofit/>
          </a:bodyPr>
          <a:lstStyle/>
          <a:p>
            <a:pPr>
              <a:lnSpc>
                <a:spcPct val="90000"/>
              </a:lnSpc>
              <a:spcAft>
                <a:spcPts val="600"/>
              </a:spcAft>
            </a:pPr>
            <a:r>
              <a:rPr lang="en-US" sz="2400" b="1" dirty="0" err="1">
                <a:solidFill>
                  <a:schemeClr val="bg1"/>
                </a:solidFill>
              </a:rPr>
              <a:t>Diffusione</a:t>
            </a:r>
            <a:r>
              <a:rPr lang="en-US" sz="2400" b="1" dirty="0">
                <a:solidFill>
                  <a:schemeClr val="bg1"/>
                </a:solidFill>
              </a:rPr>
              <a:t> </a:t>
            </a:r>
            <a:r>
              <a:rPr lang="en-US" sz="2400" b="1" dirty="0" err="1">
                <a:solidFill>
                  <a:schemeClr val="bg1"/>
                </a:solidFill>
              </a:rPr>
              <a:t>della</a:t>
            </a:r>
            <a:r>
              <a:rPr lang="en-US" sz="2400" b="1" dirty="0">
                <a:solidFill>
                  <a:schemeClr val="bg1"/>
                </a:solidFill>
              </a:rPr>
              <a:t> LIS </a:t>
            </a:r>
            <a:r>
              <a:rPr lang="en-US" sz="2400" b="1" dirty="0" err="1">
                <a:solidFill>
                  <a:schemeClr val="bg1"/>
                </a:solidFill>
              </a:rPr>
              <a:t>all'interno</a:t>
            </a:r>
            <a:r>
              <a:rPr lang="en-US" sz="2400" b="1" dirty="0">
                <a:solidFill>
                  <a:schemeClr val="bg1"/>
                </a:solidFill>
              </a:rPr>
              <a:t> di </a:t>
            </a:r>
            <a:r>
              <a:rPr lang="en-US" sz="2400" b="1" dirty="0" err="1">
                <a:solidFill>
                  <a:schemeClr val="bg1"/>
                </a:solidFill>
              </a:rPr>
              <a:t>tutta</a:t>
            </a:r>
            <a:r>
              <a:rPr lang="en-US" sz="2400" b="1" dirty="0">
                <a:solidFill>
                  <a:schemeClr val="bg1"/>
                </a:solidFill>
              </a:rPr>
              <a:t> la </a:t>
            </a:r>
            <a:r>
              <a:rPr lang="en-US" sz="2400" b="1" dirty="0" err="1">
                <a:solidFill>
                  <a:schemeClr val="bg1"/>
                </a:solidFill>
              </a:rPr>
              <a:t>comunità</a:t>
            </a:r>
            <a:r>
              <a:rPr lang="en-US" sz="2400" b="1" dirty="0">
                <a:solidFill>
                  <a:schemeClr val="bg1"/>
                </a:solidFill>
              </a:rPr>
              <a:t> del nostro Ateneo</a:t>
            </a:r>
          </a:p>
          <a:p>
            <a:pPr>
              <a:lnSpc>
                <a:spcPct val="90000"/>
              </a:lnSpc>
              <a:spcAft>
                <a:spcPts val="600"/>
              </a:spcAft>
            </a:pPr>
            <a:endParaRPr lang="en-US" sz="2400" b="1" dirty="0">
              <a:solidFill>
                <a:schemeClr val="bg1"/>
              </a:solidFill>
            </a:endParaRPr>
          </a:p>
          <a:p>
            <a:pPr>
              <a:lnSpc>
                <a:spcPct val="90000"/>
              </a:lnSpc>
              <a:spcAft>
                <a:spcPts val="600"/>
              </a:spcAft>
            </a:pPr>
            <a:r>
              <a:rPr lang="en-US" sz="2400" b="1" dirty="0" err="1">
                <a:solidFill>
                  <a:schemeClr val="bg1"/>
                </a:solidFill>
              </a:rPr>
              <a:t>Colazioni</a:t>
            </a:r>
            <a:r>
              <a:rPr lang="en-US" sz="2400" b="1" dirty="0">
                <a:solidFill>
                  <a:schemeClr val="bg1"/>
                </a:solidFill>
              </a:rPr>
              <a:t>/</a:t>
            </a:r>
            <a:r>
              <a:rPr lang="en-US" sz="2400" b="1" dirty="0" err="1">
                <a:solidFill>
                  <a:schemeClr val="bg1"/>
                </a:solidFill>
              </a:rPr>
              <a:t>convegni</a:t>
            </a:r>
            <a:r>
              <a:rPr lang="en-US" sz="2400" b="1" dirty="0">
                <a:solidFill>
                  <a:schemeClr val="bg1"/>
                </a:solidFill>
              </a:rPr>
              <a:t> “al </a:t>
            </a:r>
            <a:r>
              <a:rPr lang="en-US" sz="2400" b="1" dirty="0" err="1">
                <a:solidFill>
                  <a:schemeClr val="bg1"/>
                </a:solidFill>
              </a:rPr>
              <a:t>buio</a:t>
            </a:r>
            <a:r>
              <a:rPr lang="en-US" sz="2400" b="1" dirty="0">
                <a:solidFill>
                  <a:schemeClr val="bg1"/>
                </a:solidFill>
              </a:rPr>
              <a:t>”.</a:t>
            </a:r>
            <a:endParaRPr lang="en-US" sz="2400" dirty="0">
              <a:solidFill>
                <a:schemeClr val="bg1"/>
              </a:solidFill>
            </a:endParaRPr>
          </a:p>
        </p:txBody>
      </p:sp>
      <p:pic>
        <p:nvPicPr>
          <p:cNvPr id="3" name="Immagine 2">
            <a:extLst>
              <a:ext uri="{FF2B5EF4-FFF2-40B4-BE49-F238E27FC236}">
                <a16:creationId xmlns:a16="http://schemas.microsoft.com/office/drawing/2014/main" id="{14D69AEA-481A-684E-8158-546684997EB9}"/>
              </a:ext>
            </a:extLst>
          </p:cNvPr>
          <p:cNvPicPr>
            <a:picLocks noChangeAspect="1"/>
          </p:cNvPicPr>
          <p:nvPr/>
        </p:nvPicPr>
        <p:blipFill>
          <a:blip r:embed="rId2"/>
          <a:stretch>
            <a:fillRect/>
          </a:stretch>
        </p:blipFill>
        <p:spPr>
          <a:xfrm>
            <a:off x="5110716" y="1149643"/>
            <a:ext cx="6596652" cy="4403265"/>
          </a:xfrm>
          <a:prstGeom prst="rect">
            <a:avLst/>
          </a:prstGeom>
        </p:spPr>
      </p:pic>
    </p:spTree>
    <p:extLst>
      <p:ext uri="{BB962C8B-B14F-4D97-AF65-F5344CB8AC3E}">
        <p14:creationId xmlns:p14="http://schemas.microsoft.com/office/powerpoint/2010/main" val="3894112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data 3">
            <a:extLst>
              <a:ext uri="{FF2B5EF4-FFF2-40B4-BE49-F238E27FC236}">
                <a16:creationId xmlns:a16="http://schemas.microsoft.com/office/drawing/2014/main" id="{922F6396-4912-8245-AB07-5DDF7B15A4F3}"/>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r>
              <a:rPr lang="it-IT" altLang="it-IT"/>
              <a:t>24/06/2021 – modalità mista</a:t>
            </a:r>
          </a:p>
        </p:txBody>
      </p:sp>
      <p:sp>
        <p:nvSpPr>
          <p:cNvPr id="29699" name="Segnaposto piè di pagina 4">
            <a:extLst>
              <a:ext uri="{FF2B5EF4-FFF2-40B4-BE49-F238E27FC236}">
                <a16:creationId xmlns:a16="http://schemas.microsoft.com/office/drawing/2014/main" id="{6461FA75-3168-2145-A04E-EE8493C40B9C}"/>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900">
                <a:solidFill>
                  <a:schemeClr val="bg1"/>
                </a:solidFill>
                <a:latin typeface="Arial" panose="020B0604020202020204" pitchFamily="34" charset="0"/>
                <a:ea typeface="ＭＳ Ｐゴシック" panose="020B0600070205080204" pitchFamily="34" charset="-128"/>
              </a:defRPr>
            </a:lvl9pPr>
          </a:lstStyle>
          <a:p>
            <a:r>
              <a:rPr lang="it-IT" altLang="it-IT"/>
              <a:t>Assemblea di Facoltà</a:t>
            </a:r>
          </a:p>
        </p:txBody>
      </p:sp>
      <p:sp>
        <p:nvSpPr>
          <p:cNvPr id="3" name="Titolo 2">
            <a:extLst>
              <a:ext uri="{FF2B5EF4-FFF2-40B4-BE49-F238E27FC236}">
                <a16:creationId xmlns:a16="http://schemas.microsoft.com/office/drawing/2014/main" id="{44F48612-AE12-9943-8B4B-444B597AFBA5}"/>
              </a:ext>
            </a:extLst>
          </p:cNvPr>
          <p:cNvSpPr>
            <a:spLocks noGrp="1"/>
          </p:cNvSpPr>
          <p:nvPr>
            <p:ph type="title"/>
          </p:nvPr>
        </p:nvSpPr>
        <p:spPr>
          <a:xfrm>
            <a:off x="3627072" y="347874"/>
            <a:ext cx="7167562" cy="1325563"/>
          </a:xfrm>
        </p:spPr>
        <p:txBody>
          <a:bodyPr>
            <a:normAutofit fontScale="90000"/>
          </a:bodyPr>
          <a:lstStyle/>
          <a:p>
            <a:r>
              <a:rPr lang="it-IT" dirty="0"/>
              <a:t>Iniziative su un piano</a:t>
            </a:r>
            <a:br>
              <a:rPr lang="it-IT" dirty="0"/>
            </a:br>
            <a:r>
              <a:rPr lang="it-IT" dirty="0"/>
              <a:t>culturale e simbolico</a:t>
            </a:r>
            <a:br>
              <a:rPr lang="it-IT" dirty="0">
                <a:latin typeface="Cambria" panose="02040503050406030204" pitchFamily="18" charset="0"/>
                <a:ea typeface="MS Mincho" panose="02020609040205080304" pitchFamily="49" charset="-128"/>
                <a:cs typeface="Times New Roman" panose="02020603050405020304" pitchFamily="18" charset="0"/>
              </a:rPr>
            </a:br>
            <a:endParaRPr lang="it-IT" dirty="0"/>
          </a:p>
        </p:txBody>
      </p:sp>
      <p:pic>
        <p:nvPicPr>
          <p:cNvPr id="6" name="Immagine 5">
            <a:extLst>
              <a:ext uri="{FF2B5EF4-FFF2-40B4-BE49-F238E27FC236}">
                <a16:creationId xmlns:a16="http://schemas.microsoft.com/office/drawing/2014/main" id="{E1FF7F5F-23BE-BB4F-B27A-8AEC8191F442}"/>
              </a:ext>
            </a:extLst>
          </p:cNvPr>
          <p:cNvPicPr>
            <a:picLocks noChangeAspect="1"/>
          </p:cNvPicPr>
          <p:nvPr/>
        </p:nvPicPr>
        <p:blipFill>
          <a:blip r:embed="rId2"/>
          <a:stretch>
            <a:fillRect/>
          </a:stretch>
        </p:blipFill>
        <p:spPr>
          <a:xfrm>
            <a:off x="117048" y="301775"/>
            <a:ext cx="3378200" cy="2108200"/>
          </a:xfrm>
          <a:prstGeom prst="rect">
            <a:avLst/>
          </a:prstGeom>
        </p:spPr>
      </p:pic>
      <p:pic>
        <p:nvPicPr>
          <p:cNvPr id="7" name="Immagine 6">
            <a:extLst>
              <a:ext uri="{FF2B5EF4-FFF2-40B4-BE49-F238E27FC236}">
                <a16:creationId xmlns:a16="http://schemas.microsoft.com/office/drawing/2014/main" id="{01148A87-4AA8-C44D-94BE-1FF97FEF14E2}"/>
              </a:ext>
            </a:extLst>
          </p:cNvPr>
          <p:cNvPicPr>
            <a:picLocks noChangeAspect="1"/>
          </p:cNvPicPr>
          <p:nvPr/>
        </p:nvPicPr>
        <p:blipFill>
          <a:blip r:embed="rId3"/>
          <a:stretch>
            <a:fillRect/>
          </a:stretch>
        </p:blipFill>
        <p:spPr>
          <a:xfrm>
            <a:off x="2196535" y="1952498"/>
            <a:ext cx="3810000" cy="2133600"/>
          </a:xfrm>
          <a:prstGeom prst="rect">
            <a:avLst/>
          </a:prstGeom>
        </p:spPr>
      </p:pic>
      <p:pic>
        <p:nvPicPr>
          <p:cNvPr id="8" name="Immagine 7">
            <a:extLst>
              <a:ext uri="{FF2B5EF4-FFF2-40B4-BE49-F238E27FC236}">
                <a16:creationId xmlns:a16="http://schemas.microsoft.com/office/drawing/2014/main" id="{87F1F77F-C51E-CB4D-9877-3058E7FC2FCB}"/>
              </a:ext>
            </a:extLst>
          </p:cNvPr>
          <p:cNvPicPr>
            <a:picLocks noChangeAspect="1"/>
          </p:cNvPicPr>
          <p:nvPr/>
        </p:nvPicPr>
        <p:blipFill>
          <a:blip r:embed="rId4"/>
          <a:stretch>
            <a:fillRect/>
          </a:stretch>
        </p:blipFill>
        <p:spPr>
          <a:xfrm>
            <a:off x="4885599" y="3838702"/>
            <a:ext cx="3797300" cy="2133600"/>
          </a:xfrm>
          <a:prstGeom prst="rect">
            <a:avLst/>
          </a:prstGeom>
        </p:spPr>
      </p:pic>
      <p:pic>
        <p:nvPicPr>
          <p:cNvPr id="9" name="Immagine 8">
            <a:extLst>
              <a:ext uri="{FF2B5EF4-FFF2-40B4-BE49-F238E27FC236}">
                <a16:creationId xmlns:a16="http://schemas.microsoft.com/office/drawing/2014/main" id="{64E87AB7-1538-A147-AEA8-6AE1C2E9CC20}"/>
              </a:ext>
            </a:extLst>
          </p:cNvPr>
          <p:cNvPicPr>
            <a:picLocks noChangeAspect="1"/>
          </p:cNvPicPr>
          <p:nvPr/>
        </p:nvPicPr>
        <p:blipFill>
          <a:blip r:embed="rId5"/>
          <a:stretch>
            <a:fillRect/>
          </a:stretch>
        </p:blipFill>
        <p:spPr>
          <a:xfrm>
            <a:off x="8696754" y="0"/>
            <a:ext cx="3159551" cy="6362700"/>
          </a:xfrm>
          <a:prstGeom prst="rect">
            <a:avLst/>
          </a:prstGeom>
        </p:spPr>
      </p:pic>
    </p:spTree>
    <p:extLst>
      <p:ext uri="{BB962C8B-B14F-4D97-AF65-F5344CB8AC3E}">
        <p14:creationId xmlns:p14="http://schemas.microsoft.com/office/powerpoint/2010/main" val="2507945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a:extLst>
              <a:ext uri="{FF2B5EF4-FFF2-40B4-BE49-F238E27FC236}">
                <a16:creationId xmlns:a16="http://schemas.microsoft.com/office/drawing/2014/main" id="{B4F3C217-7056-8D45-ABF2-0CF2C244365B}"/>
              </a:ext>
            </a:extLst>
          </p:cNvPr>
          <p:cNvSpPr/>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kern="1200">
                <a:solidFill>
                  <a:srgbClr val="FFFFFF"/>
                </a:solidFill>
                <a:latin typeface="+mj-lt"/>
                <a:ea typeface="+mj-ea"/>
                <a:cs typeface="+mj-cs"/>
              </a:rPr>
              <a:t>GENDER EQUALITY PLAN</a:t>
            </a:r>
            <a:endParaRPr lang="en-US" sz="3600" kern="1200">
              <a:solidFill>
                <a:srgbClr val="FFFFFF"/>
              </a:solidFill>
              <a:latin typeface="+mj-lt"/>
              <a:ea typeface="+mj-ea"/>
              <a:cs typeface="+mj-cs"/>
            </a:endParaRPr>
          </a:p>
        </p:txBody>
      </p:sp>
      <p:pic>
        <p:nvPicPr>
          <p:cNvPr id="4" name="Immagine 3">
            <a:extLst>
              <a:ext uri="{FF2B5EF4-FFF2-40B4-BE49-F238E27FC236}">
                <a16:creationId xmlns:a16="http://schemas.microsoft.com/office/drawing/2014/main" id="{F98F86F8-28A1-81DB-2905-30EA7BAB88E1}"/>
              </a:ext>
            </a:extLst>
          </p:cNvPr>
          <p:cNvPicPr>
            <a:picLocks noChangeAspect="1"/>
          </p:cNvPicPr>
          <p:nvPr/>
        </p:nvPicPr>
        <p:blipFill>
          <a:blip r:embed="rId2"/>
          <a:stretch>
            <a:fillRect/>
          </a:stretch>
        </p:blipFill>
        <p:spPr>
          <a:xfrm>
            <a:off x="4777316" y="2012365"/>
            <a:ext cx="6780700" cy="2830941"/>
          </a:xfrm>
          <a:prstGeom prst="rect">
            <a:avLst/>
          </a:prstGeom>
        </p:spPr>
      </p:pic>
    </p:spTree>
    <p:extLst>
      <p:ext uri="{BB962C8B-B14F-4D97-AF65-F5344CB8AC3E}">
        <p14:creationId xmlns:p14="http://schemas.microsoft.com/office/powerpoint/2010/main" val="2572103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15BD09B7-DAF7-DFE9-AD38-FA8079F236A2}"/>
              </a:ext>
            </a:extLst>
          </p:cNvPr>
          <p:cNvPicPr>
            <a:picLocks noChangeAspect="1"/>
          </p:cNvPicPr>
          <p:nvPr/>
        </p:nvPicPr>
        <p:blipFill rotWithShape="1">
          <a:blip r:embed="rId2"/>
          <a:srcRect r="2756" b="-1"/>
          <a:stretch/>
        </p:blipFill>
        <p:spPr>
          <a:xfrm>
            <a:off x="457200" y="457200"/>
            <a:ext cx="11277600" cy="5943600"/>
          </a:xfrm>
          <a:prstGeom prst="rect">
            <a:avLst/>
          </a:prstGeom>
        </p:spPr>
      </p:pic>
    </p:spTree>
    <p:extLst>
      <p:ext uri="{BB962C8B-B14F-4D97-AF65-F5344CB8AC3E}">
        <p14:creationId xmlns:p14="http://schemas.microsoft.com/office/powerpoint/2010/main" val="2328563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0D84B5-5373-B0B2-B05C-AF726C9EB314}"/>
              </a:ext>
            </a:extLst>
          </p:cNvPr>
          <p:cNvSpPr>
            <a:spLocks noGrp="1"/>
          </p:cNvSpPr>
          <p:nvPr>
            <p:ph type="title"/>
          </p:nvPr>
        </p:nvSpPr>
        <p:spPr>
          <a:xfrm>
            <a:off x="2704070" y="-34808"/>
            <a:ext cx="10515600" cy="1325563"/>
          </a:xfrm>
        </p:spPr>
        <p:txBody>
          <a:bodyPr/>
          <a:lstStyle/>
          <a:p>
            <a:r>
              <a:rPr lang="it-IT" dirty="0"/>
              <a:t>Iniziative didattiche</a:t>
            </a:r>
          </a:p>
        </p:txBody>
      </p:sp>
      <p:pic>
        <p:nvPicPr>
          <p:cNvPr id="4" name="Immagine 3">
            <a:extLst>
              <a:ext uri="{FF2B5EF4-FFF2-40B4-BE49-F238E27FC236}">
                <a16:creationId xmlns:a16="http://schemas.microsoft.com/office/drawing/2014/main" id="{F19A2733-C2C2-3422-D203-0918127E775C}"/>
              </a:ext>
            </a:extLst>
          </p:cNvPr>
          <p:cNvPicPr>
            <a:picLocks noChangeAspect="1"/>
          </p:cNvPicPr>
          <p:nvPr/>
        </p:nvPicPr>
        <p:blipFill>
          <a:blip r:embed="rId2"/>
          <a:stretch>
            <a:fillRect/>
          </a:stretch>
        </p:blipFill>
        <p:spPr>
          <a:xfrm>
            <a:off x="2209800" y="1290755"/>
            <a:ext cx="7772400" cy="5017895"/>
          </a:xfrm>
          <a:prstGeom prst="rect">
            <a:avLst/>
          </a:prstGeom>
        </p:spPr>
      </p:pic>
    </p:spTree>
    <p:extLst>
      <p:ext uri="{BB962C8B-B14F-4D97-AF65-F5344CB8AC3E}">
        <p14:creationId xmlns:p14="http://schemas.microsoft.com/office/powerpoint/2010/main" val="4060793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610F4A-FE7D-A8EB-84D8-5F291AE448DB}"/>
              </a:ext>
            </a:extLst>
          </p:cNvPr>
          <p:cNvSpPr>
            <a:spLocks noGrp="1"/>
          </p:cNvSpPr>
          <p:nvPr>
            <p:ph type="title"/>
          </p:nvPr>
        </p:nvSpPr>
        <p:spPr>
          <a:xfrm>
            <a:off x="3583459" y="116916"/>
            <a:ext cx="8153400" cy="1325563"/>
          </a:xfrm>
        </p:spPr>
        <p:txBody>
          <a:bodyPr/>
          <a:lstStyle/>
          <a:p>
            <a:r>
              <a:rPr lang="it-IT" dirty="0"/>
              <a:t>Grandi iniziative formative</a:t>
            </a:r>
          </a:p>
        </p:txBody>
      </p:sp>
      <p:pic>
        <p:nvPicPr>
          <p:cNvPr id="4" name="Immagine 3">
            <a:extLst>
              <a:ext uri="{FF2B5EF4-FFF2-40B4-BE49-F238E27FC236}">
                <a16:creationId xmlns:a16="http://schemas.microsoft.com/office/drawing/2014/main" id="{C1323FC7-B8C9-214B-F478-FBF2F55C7224}"/>
              </a:ext>
            </a:extLst>
          </p:cNvPr>
          <p:cNvPicPr>
            <a:picLocks noChangeAspect="1"/>
          </p:cNvPicPr>
          <p:nvPr/>
        </p:nvPicPr>
        <p:blipFill>
          <a:blip r:embed="rId2"/>
          <a:stretch>
            <a:fillRect/>
          </a:stretch>
        </p:blipFill>
        <p:spPr>
          <a:xfrm>
            <a:off x="0" y="1442479"/>
            <a:ext cx="6096000" cy="4426980"/>
          </a:xfrm>
          <a:prstGeom prst="rect">
            <a:avLst/>
          </a:prstGeom>
        </p:spPr>
      </p:pic>
      <p:pic>
        <p:nvPicPr>
          <p:cNvPr id="5" name="Immagine 4">
            <a:extLst>
              <a:ext uri="{FF2B5EF4-FFF2-40B4-BE49-F238E27FC236}">
                <a16:creationId xmlns:a16="http://schemas.microsoft.com/office/drawing/2014/main" id="{2B739BC1-B196-CBA1-9B7A-56C755C16AA8}"/>
              </a:ext>
            </a:extLst>
          </p:cNvPr>
          <p:cNvPicPr>
            <a:picLocks noChangeAspect="1"/>
          </p:cNvPicPr>
          <p:nvPr/>
        </p:nvPicPr>
        <p:blipFill>
          <a:blip r:embed="rId3"/>
          <a:stretch>
            <a:fillRect/>
          </a:stretch>
        </p:blipFill>
        <p:spPr>
          <a:xfrm>
            <a:off x="6439929" y="1559747"/>
            <a:ext cx="5752071" cy="4309712"/>
          </a:xfrm>
          <a:prstGeom prst="rect">
            <a:avLst/>
          </a:prstGeom>
        </p:spPr>
      </p:pic>
    </p:spTree>
    <p:extLst>
      <p:ext uri="{BB962C8B-B14F-4D97-AF65-F5344CB8AC3E}">
        <p14:creationId xmlns:p14="http://schemas.microsoft.com/office/powerpoint/2010/main" val="4051371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73ED064-0665-A14F-B7F0-34C1DCD8196A}"/>
              </a:ext>
            </a:extLst>
          </p:cNvPr>
          <p:cNvPicPr>
            <a:picLocks noChangeAspect="1"/>
          </p:cNvPicPr>
          <p:nvPr/>
        </p:nvPicPr>
        <p:blipFill>
          <a:blip r:embed="rId2">
            <a:duotone>
              <a:prstClr val="black"/>
              <a:prstClr val="white"/>
            </a:duotone>
          </a:blip>
          <a:stretch>
            <a:fillRect/>
          </a:stretch>
        </p:blipFill>
        <p:spPr>
          <a:xfrm>
            <a:off x="3648075" y="1258079"/>
            <a:ext cx="6524625" cy="4341841"/>
          </a:xfrm>
          <a:prstGeom prst="rect">
            <a:avLst/>
          </a:prstGeom>
        </p:spPr>
      </p:pic>
      <p:sp>
        <p:nvSpPr>
          <p:cNvPr id="3" name="CasellaDiTesto 2">
            <a:extLst>
              <a:ext uri="{FF2B5EF4-FFF2-40B4-BE49-F238E27FC236}">
                <a16:creationId xmlns:a16="http://schemas.microsoft.com/office/drawing/2014/main" id="{8E9E40CD-8B55-5C44-8383-6977A20938B3}"/>
              </a:ext>
            </a:extLst>
          </p:cNvPr>
          <p:cNvSpPr txBox="1"/>
          <p:nvPr/>
        </p:nvSpPr>
        <p:spPr>
          <a:xfrm>
            <a:off x="5185264" y="367430"/>
            <a:ext cx="5324535" cy="523220"/>
          </a:xfrm>
          <a:prstGeom prst="rect">
            <a:avLst/>
          </a:prstGeom>
          <a:noFill/>
        </p:spPr>
        <p:txBody>
          <a:bodyPr wrap="none" rtlCol="0">
            <a:spAutoFit/>
          </a:bodyPr>
          <a:lstStyle/>
          <a:p>
            <a:r>
              <a:rPr lang="it-IT" sz="2800" dirty="0"/>
              <a:t>Sperimentare gender </a:t>
            </a:r>
            <a:r>
              <a:rPr lang="it-IT" sz="2800" dirty="0" err="1"/>
              <a:t>neutral</a:t>
            </a:r>
            <a:r>
              <a:rPr lang="it-IT" sz="2800" dirty="0"/>
              <a:t> </a:t>
            </a:r>
            <a:r>
              <a:rPr lang="it-IT" sz="2800" dirty="0" err="1"/>
              <a:t>toilet</a:t>
            </a:r>
            <a:endParaRPr lang="it-IT" sz="2800" dirty="0"/>
          </a:p>
        </p:txBody>
      </p:sp>
    </p:spTree>
    <p:extLst>
      <p:ext uri="{BB962C8B-B14F-4D97-AF65-F5344CB8AC3E}">
        <p14:creationId xmlns:p14="http://schemas.microsoft.com/office/powerpoint/2010/main" val="596091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a:extLst>
              <a:ext uri="{FF2B5EF4-FFF2-40B4-BE49-F238E27FC236}">
                <a16:creationId xmlns:a16="http://schemas.microsoft.com/office/drawing/2014/main" id="{F82CAAC6-DD2E-97AD-D9A9-D67061BC9CD6}"/>
              </a:ext>
            </a:extLst>
          </p:cNvPr>
          <p:cNvPicPr>
            <a:picLocks noChangeAspect="1"/>
          </p:cNvPicPr>
          <p:nvPr/>
        </p:nvPicPr>
        <p:blipFill rotWithShape="1">
          <a:blip r:embed="rId2"/>
          <a:srcRect t="1205" r="20696" b="3009"/>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53F495AC-2DB7-4D43-2C9E-5C90E5E87B5B}"/>
              </a:ext>
            </a:extLst>
          </p:cNvPr>
          <p:cNvSpPr>
            <a:spLocks noGrp="1"/>
          </p:cNvSpPr>
          <p:nvPr>
            <p:ph type="title"/>
          </p:nvPr>
        </p:nvSpPr>
        <p:spPr>
          <a:xfrm>
            <a:off x="256794" y="0"/>
            <a:ext cx="3438144" cy="843534"/>
          </a:xfrm>
        </p:spPr>
        <p:txBody>
          <a:bodyPr anchor="b">
            <a:normAutofit/>
          </a:bodyPr>
          <a:lstStyle/>
          <a:p>
            <a:r>
              <a:rPr lang="it-IT" sz="2800" dirty="0"/>
              <a:t>Tessere di un Mosaico</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CD45172B-08E8-F763-C38E-1DF3360156A1}"/>
              </a:ext>
            </a:extLst>
          </p:cNvPr>
          <p:cNvSpPr>
            <a:spLocks noGrp="1"/>
          </p:cNvSpPr>
          <p:nvPr>
            <p:ph idx="1"/>
          </p:nvPr>
        </p:nvSpPr>
        <p:spPr>
          <a:xfrm>
            <a:off x="0" y="2562734"/>
            <a:ext cx="6003235" cy="4666720"/>
          </a:xfrm>
        </p:spPr>
        <p:txBody>
          <a:bodyPr anchor="t">
            <a:normAutofit fontScale="32500" lnSpcReduction="20000"/>
          </a:bodyPr>
          <a:lstStyle/>
          <a:p>
            <a:pPr indent="-228600">
              <a:lnSpc>
                <a:spcPct val="90000"/>
              </a:lnSpc>
              <a:spcAft>
                <a:spcPts val="600"/>
              </a:spcAft>
              <a:buFont typeface="Arial" panose="020B0604020202020204" pitchFamily="34" charset="0"/>
              <a:buChar char="•"/>
            </a:pPr>
            <a:r>
              <a:rPr lang="it-IT" sz="4300" dirty="0">
                <a:effectLst/>
                <a:latin typeface="ArialMT"/>
              </a:rPr>
              <a:t>Il </a:t>
            </a:r>
            <a:r>
              <a:rPr lang="it-IT" sz="4900" dirty="0">
                <a:effectLst/>
                <a:latin typeface="ArialMT"/>
              </a:rPr>
              <a:t>primo obiettivo (strategico) prevede di collocare le diverse aree di intervento nel contesto di una visione strategica che, partendo dall’analisi di contesto nell’ottica di una «Quarta Missione», cerchi di comprendere le determinanti delle disuguaglianze nel loro divenire e identifichi di conseguenza i fattori su cui indagare e intervenire. </a:t>
            </a:r>
          </a:p>
          <a:p>
            <a:pPr indent="-228600">
              <a:lnSpc>
                <a:spcPct val="90000"/>
              </a:lnSpc>
              <a:spcAft>
                <a:spcPts val="600"/>
              </a:spcAft>
              <a:buFont typeface="Arial" panose="020B0604020202020204" pitchFamily="34" charset="0"/>
              <a:buChar char="•"/>
            </a:pPr>
            <a:r>
              <a:rPr lang="it-IT" sz="4900" dirty="0">
                <a:effectLst/>
                <a:latin typeface="ArialMT"/>
              </a:rPr>
              <a:t>Il secondo obiettivo richiede di agire sul piano culturale, rivedendo l’intera cultura organizzativa di Sapienza alla luce delle questioni legate alle pari </a:t>
            </a:r>
            <a:r>
              <a:rPr lang="it-IT" sz="4900" dirty="0" err="1">
                <a:effectLst/>
                <a:latin typeface="ArialMT"/>
              </a:rPr>
              <a:t>opportunita</a:t>
            </a:r>
            <a:r>
              <a:rPr lang="it-IT" sz="4900" dirty="0">
                <a:effectLst/>
                <a:latin typeface="ArialMT"/>
              </a:rPr>
              <a:t>̀ e alle politiche per l’inclusione. </a:t>
            </a:r>
          </a:p>
          <a:p>
            <a:pPr indent="-228600">
              <a:lnSpc>
                <a:spcPct val="90000"/>
              </a:lnSpc>
              <a:spcAft>
                <a:spcPts val="600"/>
              </a:spcAft>
              <a:buFont typeface="Arial" panose="020B0604020202020204" pitchFamily="34" charset="0"/>
              <a:buChar char="•"/>
            </a:pPr>
            <a:r>
              <a:rPr lang="it-IT" sz="4900" dirty="0">
                <a:effectLst/>
                <a:latin typeface="ArialMT"/>
              </a:rPr>
              <a:t>Il terzo obiettivo prevede di agire su un livello comunicativo, </a:t>
            </a:r>
            <a:r>
              <a:rPr lang="it-IT" sz="4900" dirty="0" err="1">
                <a:effectLst/>
                <a:latin typeface="ArialMT"/>
              </a:rPr>
              <a:t>affinche</a:t>
            </a:r>
            <a:r>
              <a:rPr lang="it-IT" sz="4900" dirty="0">
                <a:effectLst/>
                <a:latin typeface="ArialMT"/>
              </a:rPr>
              <a:t>́ le azioni proposte possano diventare patrimonio condiviso della </a:t>
            </a:r>
            <a:r>
              <a:rPr lang="it-IT" sz="4900" dirty="0" err="1">
                <a:effectLst/>
                <a:latin typeface="ArialMT"/>
              </a:rPr>
              <a:t>comunita</a:t>
            </a:r>
            <a:r>
              <a:rPr lang="it-IT" sz="4900" dirty="0">
                <a:effectLst/>
                <a:latin typeface="ArialMT"/>
              </a:rPr>
              <a:t>̀ Sapienza e di estenderne le risultanze, anche nell’ottica della terza missione, all’intero territorio. </a:t>
            </a:r>
          </a:p>
          <a:p>
            <a:pPr indent="-228600">
              <a:lnSpc>
                <a:spcPct val="90000"/>
              </a:lnSpc>
              <a:spcAft>
                <a:spcPts val="600"/>
              </a:spcAft>
              <a:buFont typeface="Arial" panose="020B0604020202020204" pitchFamily="34" charset="0"/>
              <a:buChar char="•"/>
            </a:pPr>
            <a:r>
              <a:rPr lang="it-IT" sz="4900" dirty="0">
                <a:effectLst/>
                <a:latin typeface="ArialMT"/>
              </a:rPr>
              <a:t>Il quarto obiettivo richiede infine di agire su un livello organizzativo, attraverso la costruzione di una cabina di regia coordinata dal </a:t>
            </a:r>
            <a:r>
              <a:rPr lang="it-IT" sz="4900" dirty="0">
                <a:latin typeface="ArialMT"/>
              </a:rPr>
              <a:t>Prorettore alla Quarta Missione </a:t>
            </a:r>
            <a:r>
              <a:rPr lang="it-IT" sz="4900" dirty="0">
                <a:effectLst/>
                <a:latin typeface="ArialMT"/>
              </a:rPr>
              <a:t>che possa coordinare tutte le diverse azioni previste, evitando il rischio di sovrapposizione tra i diversi organismi dell’Ateneo o di mancata attribuzione di specifiche </a:t>
            </a:r>
            <a:r>
              <a:rPr lang="it-IT" sz="4900" dirty="0" err="1">
                <a:effectLst/>
                <a:latin typeface="ArialMT"/>
              </a:rPr>
              <a:t>funzioni</a:t>
            </a:r>
            <a:r>
              <a:rPr lang="it-IT" sz="4900" dirty="0" err="1">
                <a:solidFill>
                  <a:schemeClr val="bg1"/>
                </a:solidFill>
                <a:effectLst/>
                <a:latin typeface="ArialMT"/>
              </a:rPr>
              <a:t>essi</a:t>
            </a:r>
            <a:r>
              <a:rPr lang="it-IT" sz="4300" dirty="0">
                <a:solidFill>
                  <a:schemeClr val="bg1"/>
                </a:solidFill>
                <a:effectLst/>
                <a:latin typeface="ArialMT"/>
              </a:rPr>
              <a:t>. </a:t>
            </a:r>
            <a:endParaRPr lang="it-IT" sz="4300" dirty="0">
              <a:solidFill>
                <a:schemeClr val="bg1"/>
              </a:solidFill>
            </a:endParaRPr>
          </a:p>
          <a:p>
            <a:endParaRPr lang="en-US" sz="1700" dirty="0"/>
          </a:p>
        </p:txBody>
      </p:sp>
    </p:spTree>
    <p:extLst>
      <p:ext uri="{BB962C8B-B14F-4D97-AF65-F5344CB8AC3E}">
        <p14:creationId xmlns:p14="http://schemas.microsoft.com/office/powerpoint/2010/main" val="2675024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0218" y="267413"/>
            <a:ext cx="9462704" cy="630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401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75A8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2C284A2F-A794-E149-9BD1-B14E049FAE3E}"/>
              </a:ext>
            </a:extLst>
          </p:cNvPr>
          <p:cNvPicPr>
            <a:picLocks noChangeAspect="1"/>
          </p:cNvPicPr>
          <p:nvPr/>
        </p:nvPicPr>
        <p:blipFill rotWithShape="1">
          <a:blip r:embed="rId2"/>
          <a:srcRect l="214" r="2912" b="-1"/>
          <a:stretch/>
        </p:blipFill>
        <p:spPr>
          <a:xfrm>
            <a:off x="577754" y="2843509"/>
            <a:ext cx="6386068" cy="3691648"/>
          </a:xfrm>
          <a:prstGeom prst="rect">
            <a:avLst/>
          </a:prstGeom>
        </p:spPr>
      </p:pic>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ttangolo 1">
            <a:extLst>
              <a:ext uri="{FF2B5EF4-FFF2-40B4-BE49-F238E27FC236}">
                <a16:creationId xmlns:a16="http://schemas.microsoft.com/office/drawing/2014/main" id="{515BD044-096A-5C4C-9F5A-D32ED53B4D48}"/>
              </a:ext>
            </a:extLst>
          </p:cNvPr>
          <p:cNvSpPr/>
          <p:nvPr/>
        </p:nvSpPr>
        <p:spPr>
          <a:xfrm>
            <a:off x="7748955" y="795070"/>
            <a:ext cx="4115498" cy="5267860"/>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1400" dirty="0">
                <a:solidFill>
                  <a:srgbClr val="FFFFFF"/>
                </a:solidFill>
              </a:rPr>
              <a:t>Art. 2 – </a:t>
            </a:r>
            <a:r>
              <a:rPr lang="en-US" sz="1400" dirty="0" err="1">
                <a:solidFill>
                  <a:srgbClr val="FFFFFF"/>
                </a:solidFill>
              </a:rPr>
              <a:t>Obiettivi</a:t>
            </a:r>
            <a:r>
              <a:rPr lang="en-US" sz="1400" dirty="0">
                <a:solidFill>
                  <a:srgbClr val="FFFFFF"/>
                </a:solidFill>
              </a:rPr>
              <a:t> Il </a:t>
            </a:r>
            <a:r>
              <a:rPr lang="en-US" sz="1400" dirty="0" err="1">
                <a:solidFill>
                  <a:srgbClr val="FFFFFF"/>
                </a:solidFill>
              </a:rPr>
              <a:t>Comitato</a:t>
            </a:r>
            <a:r>
              <a:rPr lang="en-US" sz="1400" dirty="0">
                <a:solidFill>
                  <a:srgbClr val="FFFFFF"/>
                </a:solidFill>
              </a:rPr>
              <a:t> </a:t>
            </a:r>
            <a:r>
              <a:rPr lang="en-US" sz="1400" dirty="0" err="1">
                <a:solidFill>
                  <a:srgbClr val="FFFFFF"/>
                </a:solidFill>
              </a:rPr>
              <a:t>Tecnico-Scientifico</a:t>
            </a:r>
            <a:r>
              <a:rPr lang="en-US" sz="1400" dirty="0">
                <a:solidFill>
                  <a:srgbClr val="FFFFFF"/>
                </a:solidFill>
              </a:rPr>
              <a:t> </a:t>
            </a:r>
            <a:r>
              <a:rPr lang="en-US" sz="1400" dirty="0" err="1">
                <a:solidFill>
                  <a:srgbClr val="FFFFFF"/>
                </a:solidFill>
              </a:rPr>
              <a:t>sulla</a:t>
            </a:r>
            <a:r>
              <a:rPr lang="en-US" sz="1400" dirty="0">
                <a:solidFill>
                  <a:srgbClr val="FFFFFF"/>
                </a:solidFill>
              </a:rPr>
              <a:t> </a:t>
            </a:r>
            <a:r>
              <a:rPr lang="en-US" sz="1400" dirty="0" err="1">
                <a:solidFill>
                  <a:srgbClr val="FFFFFF"/>
                </a:solidFill>
              </a:rPr>
              <a:t>Diversità</a:t>
            </a:r>
            <a:r>
              <a:rPr lang="en-US" sz="1400" dirty="0">
                <a:solidFill>
                  <a:srgbClr val="FFFFFF"/>
                </a:solidFill>
              </a:rPr>
              <a:t> e </a:t>
            </a:r>
            <a:r>
              <a:rPr lang="en-US" sz="1400" dirty="0" err="1">
                <a:solidFill>
                  <a:srgbClr val="FFFFFF"/>
                </a:solidFill>
              </a:rPr>
              <a:t>Inclusione</a:t>
            </a:r>
            <a:r>
              <a:rPr lang="en-US" sz="1400" dirty="0">
                <a:solidFill>
                  <a:srgbClr val="FFFFFF"/>
                </a:solidFill>
              </a:rPr>
              <a:t> </a:t>
            </a:r>
            <a:r>
              <a:rPr lang="en-US" sz="1400" dirty="0" err="1">
                <a:solidFill>
                  <a:srgbClr val="FFFFFF"/>
                </a:solidFill>
              </a:rPr>
              <a:t>opererà</a:t>
            </a:r>
            <a:r>
              <a:rPr lang="en-US" sz="1400" dirty="0">
                <a:solidFill>
                  <a:srgbClr val="FFFFFF"/>
                </a:solidFill>
              </a:rPr>
              <a:t> in stretto </a:t>
            </a:r>
            <a:r>
              <a:rPr lang="en-US" sz="1400" dirty="0" err="1">
                <a:solidFill>
                  <a:srgbClr val="FFFFFF"/>
                </a:solidFill>
              </a:rPr>
              <a:t>contatto</a:t>
            </a:r>
            <a:r>
              <a:rPr lang="en-US" sz="1400" dirty="0">
                <a:solidFill>
                  <a:srgbClr val="FFFFFF"/>
                </a:solidFill>
              </a:rPr>
              <a:t> con la Governance di Ateneo, per </a:t>
            </a:r>
            <a:r>
              <a:rPr lang="en-US" sz="1400" dirty="0" err="1">
                <a:solidFill>
                  <a:srgbClr val="FFFFFF"/>
                </a:solidFill>
              </a:rPr>
              <a:t>realizzare</a:t>
            </a:r>
            <a:r>
              <a:rPr lang="en-US" sz="1400" dirty="0">
                <a:solidFill>
                  <a:srgbClr val="FFFFFF"/>
                </a:solidFill>
              </a:rPr>
              <a:t> </a:t>
            </a:r>
            <a:r>
              <a:rPr lang="en-US" sz="1400" dirty="0" err="1">
                <a:solidFill>
                  <a:srgbClr val="FFFFFF"/>
                </a:solidFill>
              </a:rPr>
              <a:t>piani</a:t>
            </a:r>
            <a:r>
              <a:rPr lang="en-US" sz="1400" dirty="0">
                <a:solidFill>
                  <a:srgbClr val="FFFFFF"/>
                </a:solidFill>
              </a:rPr>
              <a:t> </a:t>
            </a:r>
            <a:r>
              <a:rPr lang="en-US" sz="1400" dirty="0" err="1">
                <a:solidFill>
                  <a:srgbClr val="FFFFFF"/>
                </a:solidFill>
              </a:rPr>
              <a:t>strategici</a:t>
            </a:r>
            <a:r>
              <a:rPr lang="en-US" sz="1400" dirty="0">
                <a:solidFill>
                  <a:srgbClr val="FFFFFF"/>
                </a:solidFill>
              </a:rPr>
              <a:t> ed </a:t>
            </a:r>
            <a:r>
              <a:rPr lang="en-US" sz="1400" dirty="0" err="1">
                <a:solidFill>
                  <a:srgbClr val="FFFFFF"/>
                </a:solidFill>
              </a:rPr>
              <a:t>iniziative</a:t>
            </a:r>
            <a:r>
              <a:rPr lang="en-US" sz="1400" dirty="0">
                <a:solidFill>
                  <a:srgbClr val="FFFFFF"/>
                </a:solidFill>
              </a:rPr>
              <a:t> volte a </a:t>
            </a:r>
            <a:r>
              <a:rPr lang="en-US" sz="1400" dirty="0" err="1">
                <a:solidFill>
                  <a:srgbClr val="FFFFFF"/>
                </a:solidFill>
              </a:rPr>
              <a:t>valorizzare</a:t>
            </a:r>
            <a:r>
              <a:rPr lang="en-US" sz="1400" dirty="0">
                <a:solidFill>
                  <a:srgbClr val="FFFFFF"/>
                </a:solidFill>
              </a:rPr>
              <a:t> le </a:t>
            </a:r>
            <a:r>
              <a:rPr lang="en-US" sz="1400" dirty="0" err="1">
                <a:solidFill>
                  <a:srgbClr val="FFFFFF"/>
                </a:solidFill>
              </a:rPr>
              <a:t>potenzialità</a:t>
            </a:r>
            <a:r>
              <a:rPr lang="en-US" sz="1400" dirty="0">
                <a:solidFill>
                  <a:srgbClr val="FFFFFF"/>
                </a:solidFill>
              </a:rPr>
              <a:t> </a:t>
            </a:r>
            <a:r>
              <a:rPr lang="en-US" sz="1400" dirty="0" err="1">
                <a:solidFill>
                  <a:srgbClr val="FFFFFF"/>
                </a:solidFill>
              </a:rPr>
              <a:t>dei</a:t>
            </a:r>
            <a:r>
              <a:rPr lang="en-US" sz="1400" dirty="0">
                <a:solidFill>
                  <a:srgbClr val="FFFFFF"/>
                </a:solidFill>
              </a:rPr>
              <a:t> </a:t>
            </a:r>
            <a:r>
              <a:rPr lang="en-US" sz="1400" dirty="0" err="1">
                <a:solidFill>
                  <a:srgbClr val="FFFFFF"/>
                </a:solidFill>
              </a:rPr>
              <a:t>singoli</a:t>
            </a:r>
            <a:r>
              <a:rPr lang="en-US" sz="1400" dirty="0">
                <a:solidFill>
                  <a:srgbClr val="FFFFFF"/>
                </a:solidFill>
              </a:rPr>
              <a:t> </a:t>
            </a:r>
            <a:r>
              <a:rPr lang="en-US" sz="1400" dirty="0" err="1">
                <a:solidFill>
                  <a:srgbClr val="FFFFFF"/>
                </a:solidFill>
              </a:rPr>
              <a:t>individui</a:t>
            </a:r>
            <a:r>
              <a:rPr lang="en-US" sz="1400" dirty="0">
                <a:solidFill>
                  <a:srgbClr val="FFFFFF"/>
                </a:solidFill>
              </a:rPr>
              <a:t>, a </a:t>
            </a:r>
            <a:r>
              <a:rPr lang="en-US" sz="1400" dirty="0" err="1">
                <a:solidFill>
                  <a:srgbClr val="FFFFFF"/>
                </a:solidFill>
              </a:rPr>
              <a:t>sostenere</a:t>
            </a:r>
            <a:r>
              <a:rPr lang="en-US" sz="1400" dirty="0">
                <a:solidFill>
                  <a:srgbClr val="FFFFFF"/>
                </a:solidFill>
              </a:rPr>
              <a:t> </a:t>
            </a:r>
            <a:r>
              <a:rPr lang="en-US" sz="1400" dirty="0" err="1">
                <a:solidFill>
                  <a:srgbClr val="FFFFFF"/>
                </a:solidFill>
              </a:rPr>
              <a:t>parità</a:t>
            </a:r>
            <a:r>
              <a:rPr lang="en-US" sz="1400" dirty="0">
                <a:solidFill>
                  <a:srgbClr val="FFFFFF"/>
                </a:solidFill>
              </a:rPr>
              <a:t> ed </a:t>
            </a:r>
            <a:r>
              <a:rPr lang="en-US" sz="1400" dirty="0" err="1">
                <a:solidFill>
                  <a:srgbClr val="FFFFFF"/>
                </a:solidFill>
              </a:rPr>
              <a:t>integrazione</a:t>
            </a:r>
            <a:r>
              <a:rPr lang="en-US" sz="1400" dirty="0">
                <a:solidFill>
                  <a:srgbClr val="FFFFFF"/>
                </a:solidFill>
              </a:rPr>
              <a:t>, a </a:t>
            </a:r>
            <a:r>
              <a:rPr lang="en-US" sz="1400" dirty="0" err="1">
                <a:solidFill>
                  <a:srgbClr val="FFFFFF"/>
                </a:solidFill>
              </a:rPr>
              <a:t>promuovere</a:t>
            </a:r>
            <a:r>
              <a:rPr lang="en-US" sz="1400" dirty="0">
                <a:solidFill>
                  <a:srgbClr val="FFFFFF"/>
                </a:solidFill>
              </a:rPr>
              <a:t> la </a:t>
            </a:r>
            <a:r>
              <a:rPr lang="en-US" sz="1400" dirty="0" err="1">
                <a:solidFill>
                  <a:srgbClr val="FFFFFF"/>
                </a:solidFill>
              </a:rPr>
              <a:t>collaborazione</a:t>
            </a:r>
            <a:r>
              <a:rPr lang="en-US" sz="1400" dirty="0">
                <a:solidFill>
                  <a:srgbClr val="FFFFFF"/>
                </a:solidFill>
              </a:rPr>
              <a:t> e la </a:t>
            </a:r>
            <a:r>
              <a:rPr lang="en-US" sz="1400" dirty="0" err="1">
                <a:solidFill>
                  <a:srgbClr val="FFFFFF"/>
                </a:solidFill>
              </a:rPr>
              <a:t>creazione</a:t>
            </a:r>
            <a:r>
              <a:rPr lang="en-US" sz="1400" dirty="0">
                <a:solidFill>
                  <a:srgbClr val="FFFFFF"/>
                </a:solidFill>
              </a:rPr>
              <a:t> di </a:t>
            </a:r>
            <a:r>
              <a:rPr lang="en-US" sz="1400" dirty="0" err="1">
                <a:solidFill>
                  <a:srgbClr val="FFFFFF"/>
                </a:solidFill>
              </a:rPr>
              <a:t>nuovi</a:t>
            </a:r>
            <a:r>
              <a:rPr lang="en-US" sz="1400" dirty="0">
                <a:solidFill>
                  <a:srgbClr val="FFFFFF"/>
                </a:solidFill>
              </a:rPr>
              <a:t> network, </a:t>
            </a:r>
            <a:r>
              <a:rPr lang="en-US" sz="1400" dirty="0" err="1">
                <a:solidFill>
                  <a:srgbClr val="FFFFFF"/>
                </a:solidFill>
              </a:rPr>
              <a:t>sia</a:t>
            </a:r>
            <a:r>
              <a:rPr lang="en-US" sz="1400" dirty="0">
                <a:solidFill>
                  <a:srgbClr val="FFFFFF"/>
                </a:solidFill>
              </a:rPr>
              <a:t> </a:t>
            </a:r>
            <a:r>
              <a:rPr lang="en-US" sz="1400" dirty="0" err="1">
                <a:solidFill>
                  <a:srgbClr val="FFFFFF"/>
                </a:solidFill>
              </a:rPr>
              <a:t>interni</a:t>
            </a:r>
            <a:r>
              <a:rPr lang="en-US" sz="1400" dirty="0">
                <a:solidFill>
                  <a:srgbClr val="FFFFFF"/>
                </a:solidFill>
              </a:rPr>
              <a:t> </a:t>
            </a:r>
            <a:r>
              <a:rPr lang="en-US" sz="1400" dirty="0" err="1">
                <a:solidFill>
                  <a:srgbClr val="FFFFFF"/>
                </a:solidFill>
              </a:rPr>
              <a:t>che</a:t>
            </a:r>
            <a:r>
              <a:rPr lang="en-US" sz="1400" dirty="0">
                <a:solidFill>
                  <a:srgbClr val="FFFFFF"/>
                </a:solidFill>
              </a:rPr>
              <a:t> </a:t>
            </a:r>
            <a:r>
              <a:rPr lang="en-US" sz="1400" dirty="0" err="1">
                <a:solidFill>
                  <a:srgbClr val="FFFFFF"/>
                </a:solidFill>
              </a:rPr>
              <a:t>esterni</a:t>
            </a:r>
            <a:r>
              <a:rPr lang="en-US" sz="1400" dirty="0">
                <a:solidFill>
                  <a:srgbClr val="FFFFFF"/>
                </a:solidFill>
              </a:rPr>
              <a:t>, per </a:t>
            </a:r>
            <a:r>
              <a:rPr lang="en-US" sz="1400" dirty="0" err="1">
                <a:solidFill>
                  <a:srgbClr val="FFFFFF"/>
                </a:solidFill>
              </a:rPr>
              <a:t>favorire</a:t>
            </a:r>
            <a:r>
              <a:rPr lang="en-US" sz="1400" dirty="0">
                <a:solidFill>
                  <a:srgbClr val="FFFFFF"/>
                </a:solidFill>
              </a:rPr>
              <a:t> </a:t>
            </a:r>
            <a:r>
              <a:rPr lang="en-US" sz="1400" dirty="0" err="1">
                <a:solidFill>
                  <a:srgbClr val="FFFFFF"/>
                </a:solidFill>
              </a:rPr>
              <a:t>politiche</a:t>
            </a:r>
            <a:r>
              <a:rPr lang="en-US" sz="1400" dirty="0">
                <a:solidFill>
                  <a:srgbClr val="FFFFFF"/>
                </a:solidFill>
              </a:rPr>
              <a:t> per </a:t>
            </a:r>
            <a:r>
              <a:rPr lang="en-US" sz="1400" dirty="0" err="1">
                <a:solidFill>
                  <a:srgbClr val="FFFFFF"/>
                </a:solidFill>
              </a:rPr>
              <a:t>l’inclusione</a:t>
            </a:r>
            <a:r>
              <a:rPr lang="en-US" sz="1400" dirty="0">
                <a:solidFill>
                  <a:srgbClr val="FFFFFF"/>
                </a:solidFill>
              </a:rPr>
              <a:t>. </a:t>
            </a:r>
          </a:p>
          <a:p>
            <a:pPr indent="-228600">
              <a:lnSpc>
                <a:spcPct val="90000"/>
              </a:lnSpc>
              <a:spcAft>
                <a:spcPts val="600"/>
              </a:spcAft>
              <a:buFont typeface="Arial" panose="020B0604020202020204" pitchFamily="34" charset="0"/>
              <a:buChar char="•"/>
            </a:pPr>
            <a:r>
              <a:rPr lang="en-US" sz="1400" dirty="0">
                <a:solidFill>
                  <a:srgbClr val="FFFFFF"/>
                </a:solidFill>
              </a:rPr>
              <a:t>Le </a:t>
            </a:r>
            <a:r>
              <a:rPr lang="en-US" sz="1400" dirty="0" err="1">
                <a:solidFill>
                  <a:srgbClr val="FFFFFF"/>
                </a:solidFill>
              </a:rPr>
              <a:t>aree</a:t>
            </a:r>
            <a:r>
              <a:rPr lang="en-US" sz="1400" dirty="0">
                <a:solidFill>
                  <a:srgbClr val="FFFFFF"/>
                </a:solidFill>
              </a:rPr>
              <a:t> di interesse </a:t>
            </a:r>
            <a:r>
              <a:rPr lang="en-US" sz="1400" dirty="0" err="1">
                <a:solidFill>
                  <a:srgbClr val="FFFFFF"/>
                </a:solidFill>
              </a:rPr>
              <a:t>riguardano</a:t>
            </a:r>
            <a:r>
              <a:rPr lang="en-US" sz="1400" dirty="0">
                <a:solidFill>
                  <a:srgbClr val="FFFFFF"/>
                </a:solidFill>
              </a:rPr>
              <a:t>: </a:t>
            </a:r>
          </a:p>
          <a:p>
            <a:pPr indent="-228600">
              <a:lnSpc>
                <a:spcPct val="90000"/>
              </a:lnSpc>
              <a:spcAft>
                <a:spcPts val="600"/>
              </a:spcAft>
              <a:buFont typeface="Arial" panose="020B0604020202020204" pitchFamily="34" charset="0"/>
              <a:buChar char="•"/>
            </a:pPr>
            <a:r>
              <a:rPr lang="en-US" sz="1400" dirty="0">
                <a:solidFill>
                  <a:srgbClr val="FFFFFF"/>
                </a:solidFill>
              </a:rPr>
              <a:t> </a:t>
            </a:r>
            <a:r>
              <a:rPr lang="en-US" sz="1400" dirty="0" err="1">
                <a:solidFill>
                  <a:srgbClr val="FFFFFF"/>
                </a:solidFill>
              </a:rPr>
              <a:t>temi</a:t>
            </a:r>
            <a:r>
              <a:rPr lang="en-US" sz="1400" dirty="0">
                <a:solidFill>
                  <a:srgbClr val="FFFFFF"/>
                </a:solidFill>
              </a:rPr>
              <a:t> </a:t>
            </a:r>
            <a:r>
              <a:rPr lang="en-US" sz="1400" dirty="0" err="1">
                <a:solidFill>
                  <a:srgbClr val="FFFFFF"/>
                </a:solidFill>
              </a:rPr>
              <a:t>legati</a:t>
            </a:r>
            <a:r>
              <a:rPr lang="en-US" sz="1400" dirty="0">
                <a:solidFill>
                  <a:srgbClr val="FFFFFF"/>
                </a:solidFill>
              </a:rPr>
              <a:t> </a:t>
            </a:r>
            <a:r>
              <a:rPr lang="en-US" sz="1400" dirty="0" err="1">
                <a:solidFill>
                  <a:srgbClr val="FFFFFF"/>
                </a:solidFill>
              </a:rPr>
              <a:t>alla</a:t>
            </a:r>
            <a:r>
              <a:rPr lang="en-US" sz="1400" dirty="0">
                <a:solidFill>
                  <a:srgbClr val="FFFFFF"/>
                </a:solidFill>
              </a:rPr>
              <a:t> tutela </a:t>
            </a:r>
            <a:r>
              <a:rPr lang="en-US" sz="1400" dirty="0" err="1">
                <a:solidFill>
                  <a:srgbClr val="FFFFFF"/>
                </a:solidFill>
              </a:rPr>
              <a:t>dei</a:t>
            </a:r>
            <a:r>
              <a:rPr lang="en-US" sz="1400" dirty="0">
                <a:solidFill>
                  <a:srgbClr val="FFFFFF"/>
                </a:solidFill>
              </a:rPr>
              <a:t> </a:t>
            </a:r>
            <a:r>
              <a:rPr lang="en-US" sz="1400" dirty="0" err="1">
                <a:solidFill>
                  <a:srgbClr val="FFFFFF"/>
                </a:solidFill>
              </a:rPr>
              <a:t>diritti</a:t>
            </a:r>
            <a:r>
              <a:rPr lang="en-US" sz="1400" dirty="0">
                <a:solidFill>
                  <a:srgbClr val="FFFFFF"/>
                </a:solidFill>
              </a:rPr>
              <a:t> e al </a:t>
            </a:r>
            <a:r>
              <a:rPr lang="en-US" sz="1400" dirty="0" err="1">
                <a:solidFill>
                  <a:srgbClr val="FFFFFF"/>
                </a:solidFill>
              </a:rPr>
              <a:t>contrasto</a:t>
            </a:r>
            <a:r>
              <a:rPr lang="en-US" sz="1400" dirty="0">
                <a:solidFill>
                  <a:srgbClr val="FFFFFF"/>
                </a:solidFill>
              </a:rPr>
              <a:t> di </a:t>
            </a:r>
            <a:r>
              <a:rPr lang="en-US" sz="1400" dirty="0" err="1">
                <a:solidFill>
                  <a:srgbClr val="FFFFFF"/>
                </a:solidFill>
              </a:rPr>
              <a:t>ogni</a:t>
            </a:r>
            <a:r>
              <a:rPr lang="en-US" sz="1400" dirty="0">
                <a:solidFill>
                  <a:srgbClr val="FFFFFF"/>
                </a:solidFill>
              </a:rPr>
              <a:t> forma di </a:t>
            </a:r>
            <a:r>
              <a:rPr lang="en-US" sz="1400" dirty="0" err="1">
                <a:solidFill>
                  <a:srgbClr val="FFFFFF"/>
                </a:solidFill>
              </a:rPr>
              <a:t>discriminazione</a:t>
            </a:r>
            <a:r>
              <a:rPr lang="en-US" sz="1400" dirty="0">
                <a:solidFill>
                  <a:srgbClr val="FFFFFF"/>
                </a:solidFill>
              </a:rPr>
              <a:t>, </a:t>
            </a:r>
            <a:r>
              <a:rPr lang="en-US" sz="1400" dirty="0" err="1">
                <a:solidFill>
                  <a:srgbClr val="FFFFFF"/>
                </a:solidFill>
              </a:rPr>
              <a:t>diretta</a:t>
            </a:r>
            <a:r>
              <a:rPr lang="en-US" sz="1400" dirty="0">
                <a:solidFill>
                  <a:srgbClr val="FFFFFF"/>
                </a:solidFill>
              </a:rPr>
              <a:t> e </a:t>
            </a:r>
            <a:r>
              <a:rPr lang="en-US" sz="1400" dirty="0" err="1">
                <a:solidFill>
                  <a:srgbClr val="FFFFFF"/>
                </a:solidFill>
              </a:rPr>
              <a:t>indiretta</a:t>
            </a:r>
            <a:r>
              <a:rPr lang="en-US" sz="1400" dirty="0">
                <a:solidFill>
                  <a:srgbClr val="FFFFFF"/>
                </a:solidFill>
              </a:rPr>
              <a:t>, </a:t>
            </a:r>
            <a:r>
              <a:rPr lang="en-US" sz="1400" dirty="0" err="1">
                <a:solidFill>
                  <a:srgbClr val="FFFFFF"/>
                </a:solidFill>
              </a:rPr>
              <a:t>legata</a:t>
            </a:r>
            <a:r>
              <a:rPr lang="en-US" sz="1400" dirty="0">
                <a:solidFill>
                  <a:srgbClr val="FFFFFF"/>
                </a:solidFill>
              </a:rPr>
              <a:t> a </a:t>
            </a:r>
            <a:r>
              <a:rPr lang="en-US" sz="1400" dirty="0" err="1">
                <a:solidFill>
                  <a:srgbClr val="FFFFFF"/>
                </a:solidFill>
              </a:rPr>
              <a:t>origine</a:t>
            </a:r>
            <a:r>
              <a:rPr lang="en-US" sz="1400" dirty="0">
                <a:solidFill>
                  <a:srgbClr val="FFFFFF"/>
                </a:solidFill>
              </a:rPr>
              <a:t> </a:t>
            </a:r>
            <a:r>
              <a:rPr lang="en-US" sz="1400" dirty="0" err="1">
                <a:solidFill>
                  <a:srgbClr val="FFFFFF"/>
                </a:solidFill>
              </a:rPr>
              <a:t>etnica</a:t>
            </a:r>
            <a:r>
              <a:rPr lang="en-US" sz="1400" dirty="0">
                <a:solidFill>
                  <a:srgbClr val="FFFFFF"/>
                </a:solidFill>
              </a:rPr>
              <a:t>, </a:t>
            </a:r>
            <a:r>
              <a:rPr lang="en-US" sz="1400" dirty="0" err="1">
                <a:solidFill>
                  <a:srgbClr val="FFFFFF"/>
                </a:solidFill>
              </a:rPr>
              <a:t>religione</a:t>
            </a:r>
            <a:r>
              <a:rPr lang="en-US" sz="1400" dirty="0">
                <a:solidFill>
                  <a:srgbClr val="FFFFFF"/>
                </a:solidFill>
              </a:rPr>
              <a:t>, </a:t>
            </a:r>
            <a:r>
              <a:rPr lang="en-US" sz="1400" dirty="0" err="1">
                <a:solidFill>
                  <a:srgbClr val="FFFFFF"/>
                </a:solidFill>
              </a:rPr>
              <a:t>nazionalità</a:t>
            </a:r>
            <a:r>
              <a:rPr lang="en-US" sz="1400" dirty="0">
                <a:solidFill>
                  <a:srgbClr val="FFFFFF"/>
                </a:solidFill>
              </a:rPr>
              <a:t>, </a:t>
            </a:r>
            <a:r>
              <a:rPr lang="en-US" sz="1400" dirty="0" err="1">
                <a:solidFill>
                  <a:srgbClr val="FFFFFF"/>
                </a:solidFill>
              </a:rPr>
              <a:t>genere</a:t>
            </a:r>
            <a:r>
              <a:rPr lang="en-US" sz="1400" dirty="0">
                <a:solidFill>
                  <a:srgbClr val="FFFFFF"/>
                </a:solidFill>
              </a:rPr>
              <a:t> e </a:t>
            </a:r>
            <a:r>
              <a:rPr lang="en-US" sz="1400" dirty="0" err="1">
                <a:solidFill>
                  <a:srgbClr val="FFFFFF"/>
                </a:solidFill>
              </a:rPr>
              <a:t>identità</a:t>
            </a:r>
            <a:r>
              <a:rPr lang="en-US" sz="1400" dirty="0">
                <a:solidFill>
                  <a:srgbClr val="FFFFFF"/>
                </a:solidFill>
              </a:rPr>
              <a:t> di </a:t>
            </a:r>
            <a:r>
              <a:rPr lang="en-US" sz="1400" dirty="0" err="1">
                <a:solidFill>
                  <a:srgbClr val="FFFFFF"/>
                </a:solidFill>
              </a:rPr>
              <a:t>genere</a:t>
            </a:r>
            <a:r>
              <a:rPr lang="en-US" sz="1400" dirty="0">
                <a:solidFill>
                  <a:srgbClr val="FFFFFF"/>
                </a:solidFill>
              </a:rPr>
              <a:t>, </a:t>
            </a:r>
            <a:r>
              <a:rPr lang="en-US" sz="1400" dirty="0" err="1">
                <a:solidFill>
                  <a:srgbClr val="FFFFFF"/>
                </a:solidFill>
              </a:rPr>
              <a:t>orientamento</a:t>
            </a:r>
            <a:r>
              <a:rPr lang="en-US" sz="1400" dirty="0">
                <a:solidFill>
                  <a:srgbClr val="FFFFFF"/>
                </a:solidFill>
              </a:rPr>
              <a:t> </a:t>
            </a:r>
            <a:r>
              <a:rPr lang="en-US" sz="1400" dirty="0" err="1">
                <a:solidFill>
                  <a:srgbClr val="FFFFFF"/>
                </a:solidFill>
              </a:rPr>
              <a:t>sessuale</a:t>
            </a:r>
            <a:r>
              <a:rPr lang="en-US" sz="1400" dirty="0">
                <a:solidFill>
                  <a:srgbClr val="FFFFFF"/>
                </a:solidFill>
              </a:rPr>
              <a:t>, </a:t>
            </a:r>
            <a:r>
              <a:rPr lang="en-US" sz="1400" dirty="0" err="1">
                <a:solidFill>
                  <a:srgbClr val="FFFFFF"/>
                </a:solidFill>
              </a:rPr>
              <a:t>età</a:t>
            </a:r>
            <a:r>
              <a:rPr lang="en-US" sz="1400" dirty="0">
                <a:solidFill>
                  <a:srgbClr val="FFFFFF"/>
                </a:solidFill>
              </a:rPr>
              <a:t>, </a:t>
            </a:r>
            <a:r>
              <a:rPr lang="en-US" sz="1400" dirty="0" err="1">
                <a:solidFill>
                  <a:srgbClr val="FFFFFF"/>
                </a:solidFill>
              </a:rPr>
              <a:t>abilità</a:t>
            </a:r>
            <a:r>
              <a:rPr lang="en-US" sz="1400" dirty="0">
                <a:solidFill>
                  <a:srgbClr val="FFFFFF"/>
                </a:solidFill>
              </a:rPr>
              <a:t>, </a:t>
            </a:r>
            <a:r>
              <a:rPr lang="en-US" sz="1400" dirty="0" err="1">
                <a:solidFill>
                  <a:srgbClr val="FFFFFF"/>
                </a:solidFill>
              </a:rPr>
              <a:t>condizioni</a:t>
            </a:r>
            <a:r>
              <a:rPr lang="en-US" sz="1400" dirty="0">
                <a:solidFill>
                  <a:srgbClr val="FFFFFF"/>
                </a:solidFill>
              </a:rPr>
              <a:t> </a:t>
            </a:r>
            <a:r>
              <a:rPr lang="en-US" sz="1400" dirty="0" err="1">
                <a:solidFill>
                  <a:srgbClr val="FFFFFF"/>
                </a:solidFill>
              </a:rPr>
              <a:t>personali</a:t>
            </a:r>
            <a:r>
              <a:rPr lang="en-US" sz="1400" dirty="0">
                <a:solidFill>
                  <a:srgbClr val="FFFFFF"/>
                </a:solidFill>
              </a:rPr>
              <a:t>, </a:t>
            </a:r>
            <a:r>
              <a:rPr lang="en-US" sz="1400" dirty="0" err="1">
                <a:solidFill>
                  <a:srgbClr val="FFFFFF"/>
                </a:solidFill>
              </a:rPr>
              <a:t>sociali</a:t>
            </a:r>
            <a:r>
              <a:rPr lang="en-US" sz="1400" dirty="0">
                <a:solidFill>
                  <a:srgbClr val="FFFFFF"/>
                </a:solidFill>
              </a:rPr>
              <a:t>, </a:t>
            </a:r>
            <a:r>
              <a:rPr lang="en-US" sz="1400" dirty="0" err="1">
                <a:solidFill>
                  <a:srgbClr val="FFFFFF"/>
                </a:solidFill>
              </a:rPr>
              <a:t>economiche</a:t>
            </a:r>
            <a:r>
              <a:rPr lang="en-US" sz="1400" dirty="0">
                <a:solidFill>
                  <a:srgbClr val="FFFFFF"/>
                </a:solidFill>
              </a:rPr>
              <a:t> e/o di salute; </a:t>
            </a:r>
          </a:p>
          <a:p>
            <a:pPr indent="-228600">
              <a:lnSpc>
                <a:spcPct val="90000"/>
              </a:lnSpc>
              <a:spcAft>
                <a:spcPts val="600"/>
              </a:spcAft>
              <a:buFont typeface="Arial" panose="020B0604020202020204" pitchFamily="34" charset="0"/>
              <a:buChar char="•"/>
            </a:pPr>
            <a:r>
              <a:rPr lang="en-US" sz="1400" dirty="0">
                <a:solidFill>
                  <a:srgbClr val="FFFFFF"/>
                </a:solidFill>
              </a:rPr>
              <a:t>• </a:t>
            </a:r>
            <a:r>
              <a:rPr lang="en-US" sz="1400" dirty="0" err="1">
                <a:solidFill>
                  <a:srgbClr val="FFFFFF"/>
                </a:solidFill>
              </a:rPr>
              <a:t>temi</a:t>
            </a:r>
            <a:r>
              <a:rPr lang="en-US" sz="1400" dirty="0">
                <a:solidFill>
                  <a:srgbClr val="FFFFFF"/>
                </a:solidFill>
              </a:rPr>
              <a:t> </a:t>
            </a:r>
            <a:r>
              <a:rPr lang="en-US" sz="1400" dirty="0" err="1">
                <a:solidFill>
                  <a:srgbClr val="FFFFFF"/>
                </a:solidFill>
              </a:rPr>
              <a:t>sociali</a:t>
            </a:r>
            <a:r>
              <a:rPr lang="en-US" sz="1400" dirty="0">
                <a:solidFill>
                  <a:srgbClr val="FFFFFF"/>
                </a:solidFill>
              </a:rPr>
              <a:t>, </a:t>
            </a:r>
            <a:r>
              <a:rPr lang="en-US" sz="1400" dirty="0" err="1">
                <a:solidFill>
                  <a:srgbClr val="FFFFFF"/>
                </a:solidFill>
              </a:rPr>
              <a:t>demografici</a:t>
            </a:r>
            <a:r>
              <a:rPr lang="en-US" sz="1400" dirty="0">
                <a:solidFill>
                  <a:srgbClr val="FFFFFF"/>
                </a:solidFill>
              </a:rPr>
              <a:t>, socio-economici, le </a:t>
            </a:r>
            <a:r>
              <a:rPr lang="en-US" sz="1400" dirty="0" err="1">
                <a:solidFill>
                  <a:srgbClr val="FFFFFF"/>
                </a:solidFill>
              </a:rPr>
              <a:t>trasformazioni</a:t>
            </a:r>
            <a:r>
              <a:rPr lang="en-US" sz="1400" dirty="0">
                <a:solidFill>
                  <a:srgbClr val="FFFFFF"/>
                </a:solidFill>
              </a:rPr>
              <a:t> </a:t>
            </a:r>
            <a:r>
              <a:rPr lang="en-US" sz="1400" dirty="0" err="1">
                <a:solidFill>
                  <a:srgbClr val="FFFFFF"/>
                </a:solidFill>
              </a:rPr>
              <a:t>demografiche</a:t>
            </a:r>
            <a:r>
              <a:rPr lang="en-US" sz="1400" dirty="0">
                <a:solidFill>
                  <a:srgbClr val="FFFFFF"/>
                </a:solidFill>
              </a:rPr>
              <a:t>, </a:t>
            </a:r>
            <a:r>
              <a:rPr lang="en-US" sz="1400" dirty="0" err="1">
                <a:solidFill>
                  <a:srgbClr val="FFFFFF"/>
                </a:solidFill>
              </a:rPr>
              <a:t>i</a:t>
            </a:r>
            <a:r>
              <a:rPr lang="en-US" sz="1400" dirty="0">
                <a:solidFill>
                  <a:srgbClr val="FFFFFF"/>
                </a:solidFill>
              </a:rPr>
              <a:t> </a:t>
            </a:r>
            <a:r>
              <a:rPr lang="en-US" sz="1400" dirty="0" err="1">
                <a:solidFill>
                  <a:srgbClr val="FFFFFF"/>
                </a:solidFill>
              </a:rPr>
              <a:t>flussi</a:t>
            </a:r>
            <a:r>
              <a:rPr lang="en-US" sz="1400" dirty="0">
                <a:solidFill>
                  <a:srgbClr val="FFFFFF"/>
                </a:solidFill>
              </a:rPr>
              <a:t> </a:t>
            </a:r>
            <a:r>
              <a:rPr lang="en-US" sz="1400" dirty="0" err="1">
                <a:solidFill>
                  <a:srgbClr val="FFFFFF"/>
                </a:solidFill>
              </a:rPr>
              <a:t>migratori</a:t>
            </a:r>
            <a:r>
              <a:rPr lang="en-US" sz="1400" dirty="0">
                <a:solidFill>
                  <a:srgbClr val="FFFFFF"/>
                </a:solidFill>
              </a:rPr>
              <a:t>, il </a:t>
            </a:r>
            <a:r>
              <a:rPr lang="en-US" sz="1400" dirty="0" err="1">
                <a:solidFill>
                  <a:srgbClr val="FFFFFF"/>
                </a:solidFill>
              </a:rPr>
              <a:t>crescente</a:t>
            </a:r>
            <a:r>
              <a:rPr lang="en-US" sz="1400" dirty="0">
                <a:solidFill>
                  <a:srgbClr val="FFFFFF"/>
                </a:solidFill>
              </a:rPr>
              <a:t> </a:t>
            </a:r>
            <a:r>
              <a:rPr lang="en-US" sz="1400" dirty="0" err="1">
                <a:solidFill>
                  <a:srgbClr val="FFFFFF"/>
                </a:solidFill>
              </a:rPr>
              <a:t>divario</a:t>
            </a:r>
            <a:r>
              <a:rPr lang="en-US" sz="1400" dirty="0">
                <a:solidFill>
                  <a:srgbClr val="FFFFFF"/>
                </a:solidFill>
              </a:rPr>
              <a:t> socio-</a:t>
            </a:r>
            <a:r>
              <a:rPr lang="en-US" sz="1400" dirty="0" err="1">
                <a:solidFill>
                  <a:srgbClr val="FFFFFF"/>
                </a:solidFill>
              </a:rPr>
              <a:t>economico</a:t>
            </a:r>
            <a:r>
              <a:rPr lang="en-US" sz="1400" dirty="0">
                <a:solidFill>
                  <a:srgbClr val="FFFFFF"/>
                </a:solidFill>
              </a:rPr>
              <a:t>, </a:t>
            </a:r>
            <a:r>
              <a:rPr lang="en-US" sz="1400" dirty="0" err="1">
                <a:solidFill>
                  <a:srgbClr val="FFFFFF"/>
                </a:solidFill>
              </a:rPr>
              <a:t>che</a:t>
            </a:r>
            <a:r>
              <a:rPr lang="en-US" sz="1400" dirty="0">
                <a:solidFill>
                  <a:srgbClr val="FFFFFF"/>
                </a:solidFill>
              </a:rPr>
              <a:t> </a:t>
            </a:r>
            <a:r>
              <a:rPr lang="en-US" sz="1400" dirty="0" err="1">
                <a:solidFill>
                  <a:srgbClr val="FFFFFF"/>
                </a:solidFill>
              </a:rPr>
              <a:t>rischiano</a:t>
            </a:r>
            <a:r>
              <a:rPr lang="en-US" sz="1400" dirty="0">
                <a:solidFill>
                  <a:srgbClr val="FFFFFF"/>
                </a:solidFill>
              </a:rPr>
              <a:t> di </a:t>
            </a:r>
            <a:r>
              <a:rPr lang="en-US" sz="1400" dirty="0" err="1">
                <a:solidFill>
                  <a:srgbClr val="FFFFFF"/>
                </a:solidFill>
              </a:rPr>
              <a:t>produrre</a:t>
            </a:r>
            <a:r>
              <a:rPr lang="en-US" sz="1400" dirty="0">
                <a:solidFill>
                  <a:srgbClr val="FFFFFF"/>
                </a:solidFill>
              </a:rPr>
              <a:t> </a:t>
            </a:r>
            <a:r>
              <a:rPr lang="en-US" sz="1400" dirty="0" err="1">
                <a:solidFill>
                  <a:srgbClr val="FFFFFF"/>
                </a:solidFill>
              </a:rPr>
              <a:t>disuguaglianze</a:t>
            </a:r>
            <a:r>
              <a:rPr lang="en-US" sz="1400" dirty="0">
                <a:solidFill>
                  <a:srgbClr val="FFFFFF"/>
                </a:solidFill>
              </a:rPr>
              <a:t> </a:t>
            </a:r>
            <a:r>
              <a:rPr lang="en-US" sz="1400" dirty="0" err="1">
                <a:solidFill>
                  <a:srgbClr val="FFFFFF"/>
                </a:solidFill>
              </a:rPr>
              <a:t>su</a:t>
            </a:r>
            <a:r>
              <a:rPr lang="en-US" sz="1400" dirty="0">
                <a:solidFill>
                  <a:srgbClr val="FFFFFF"/>
                </a:solidFill>
              </a:rPr>
              <a:t> </a:t>
            </a:r>
            <a:r>
              <a:rPr lang="en-US" sz="1400" dirty="0" err="1">
                <a:solidFill>
                  <a:srgbClr val="FFFFFF"/>
                </a:solidFill>
              </a:rPr>
              <a:t>studentesse</a:t>
            </a:r>
            <a:r>
              <a:rPr lang="en-US" sz="1400" dirty="0">
                <a:solidFill>
                  <a:srgbClr val="FFFFFF"/>
                </a:solidFill>
              </a:rPr>
              <a:t> e </a:t>
            </a:r>
            <a:r>
              <a:rPr lang="en-US" sz="1400" dirty="0" err="1">
                <a:solidFill>
                  <a:srgbClr val="FFFFFF"/>
                </a:solidFill>
              </a:rPr>
              <a:t>studenti</a:t>
            </a:r>
            <a:r>
              <a:rPr lang="en-US" sz="1400" dirty="0">
                <a:solidFill>
                  <a:srgbClr val="FFFFFF"/>
                </a:solidFill>
              </a:rPr>
              <a:t>; </a:t>
            </a:r>
          </a:p>
          <a:p>
            <a:pPr indent="-228600">
              <a:lnSpc>
                <a:spcPct val="90000"/>
              </a:lnSpc>
              <a:spcAft>
                <a:spcPts val="600"/>
              </a:spcAft>
              <a:buFont typeface="Arial" panose="020B0604020202020204" pitchFamily="34" charset="0"/>
              <a:buChar char="•"/>
            </a:pPr>
            <a:r>
              <a:rPr lang="en-US" sz="1400" dirty="0" err="1">
                <a:solidFill>
                  <a:schemeClr val="bg1"/>
                </a:solidFill>
              </a:rPr>
              <a:t>Temi</a:t>
            </a:r>
            <a:r>
              <a:rPr lang="en-US" sz="1400" dirty="0">
                <a:solidFill>
                  <a:schemeClr val="bg1"/>
                </a:solidFill>
              </a:rPr>
              <a:t> </a:t>
            </a:r>
            <a:r>
              <a:rPr lang="en-US" sz="1400" dirty="0" err="1">
                <a:solidFill>
                  <a:schemeClr val="bg1"/>
                </a:solidFill>
              </a:rPr>
              <a:t>legati</a:t>
            </a:r>
            <a:r>
              <a:rPr lang="en-US" sz="1400" dirty="0">
                <a:solidFill>
                  <a:schemeClr val="bg1"/>
                </a:solidFill>
              </a:rPr>
              <a:t> </a:t>
            </a:r>
            <a:r>
              <a:rPr lang="en-US" sz="1400" dirty="0" err="1">
                <a:solidFill>
                  <a:schemeClr val="bg1"/>
                </a:solidFill>
              </a:rPr>
              <a:t>alla</a:t>
            </a:r>
            <a:r>
              <a:rPr lang="en-US" sz="1400" dirty="0">
                <a:solidFill>
                  <a:schemeClr val="bg1"/>
                </a:solidFill>
              </a:rPr>
              <a:t> </a:t>
            </a:r>
            <a:r>
              <a:rPr lang="en-US" sz="1400" dirty="0" err="1">
                <a:solidFill>
                  <a:schemeClr val="bg1"/>
                </a:solidFill>
              </a:rPr>
              <a:t>disuguaglianza</a:t>
            </a:r>
            <a:r>
              <a:rPr lang="en-US" sz="1400" dirty="0">
                <a:solidFill>
                  <a:schemeClr val="bg1"/>
                </a:solidFill>
              </a:rPr>
              <a:t> di </a:t>
            </a:r>
            <a:r>
              <a:rPr lang="en-US" sz="1400" dirty="0" err="1">
                <a:solidFill>
                  <a:schemeClr val="bg1"/>
                </a:solidFill>
              </a:rPr>
              <a:t>genere</a:t>
            </a:r>
            <a:r>
              <a:rPr lang="en-US" sz="1400" dirty="0">
                <a:solidFill>
                  <a:schemeClr val="bg1"/>
                </a:solidFill>
              </a:rPr>
              <a:t>, </a:t>
            </a:r>
            <a:r>
              <a:rPr lang="en-US" sz="1400" dirty="0" err="1">
                <a:solidFill>
                  <a:schemeClr val="bg1"/>
                </a:solidFill>
              </a:rPr>
              <a:t>riducendo</a:t>
            </a:r>
            <a:r>
              <a:rPr lang="en-US" sz="1400" dirty="0">
                <a:solidFill>
                  <a:schemeClr val="bg1"/>
                </a:solidFill>
              </a:rPr>
              <a:t> </a:t>
            </a:r>
            <a:r>
              <a:rPr lang="en-US" sz="1400" dirty="0" err="1">
                <a:solidFill>
                  <a:schemeClr val="bg1"/>
                </a:solidFill>
              </a:rPr>
              <a:t>gli</a:t>
            </a:r>
            <a:r>
              <a:rPr lang="en-US" sz="1400" dirty="0">
                <a:solidFill>
                  <a:schemeClr val="bg1"/>
                </a:solidFill>
              </a:rPr>
              <a:t> </a:t>
            </a:r>
            <a:r>
              <a:rPr lang="en-US" sz="1400" dirty="0" err="1">
                <a:solidFill>
                  <a:schemeClr val="bg1"/>
                </a:solidFill>
              </a:rPr>
              <a:t>ostacoli</a:t>
            </a:r>
            <a:r>
              <a:rPr lang="en-US" sz="1400" dirty="0">
                <a:solidFill>
                  <a:schemeClr val="bg1"/>
                </a:solidFill>
              </a:rPr>
              <a:t> </a:t>
            </a:r>
            <a:r>
              <a:rPr lang="en-US" sz="1400" dirty="0" err="1">
                <a:solidFill>
                  <a:schemeClr val="bg1"/>
                </a:solidFill>
              </a:rPr>
              <a:t>alla</a:t>
            </a:r>
            <a:r>
              <a:rPr lang="en-US" sz="1400" dirty="0">
                <a:solidFill>
                  <a:schemeClr val="bg1"/>
                </a:solidFill>
              </a:rPr>
              <a:t> </a:t>
            </a:r>
            <a:r>
              <a:rPr lang="en-US" sz="1400" dirty="0" err="1">
                <a:solidFill>
                  <a:schemeClr val="bg1"/>
                </a:solidFill>
              </a:rPr>
              <a:t>parità</a:t>
            </a:r>
            <a:r>
              <a:rPr lang="en-US" sz="1400" dirty="0">
                <a:solidFill>
                  <a:schemeClr val="bg1"/>
                </a:solidFill>
              </a:rPr>
              <a:t> di </a:t>
            </a:r>
            <a:r>
              <a:rPr lang="en-US" sz="1400" dirty="0" err="1">
                <a:solidFill>
                  <a:schemeClr val="bg1"/>
                </a:solidFill>
              </a:rPr>
              <a:t>genere</a:t>
            </a:r>
            <a:r>
              <a:rPr lang="en-US" sz="1400" dirty="0">
                <a:solidFill>
                  <a:schemeClr val="bg1"/>
                </a:solidFill>
              </a:rPr>
              <a:t>, </a:t>
            </a:r>
            <a:r>
              <a:rPr lang="en-US" sz="1400" dirty="0" err="1">
                <a:solidFill>
                  <a:schemeClr val="bg1"/>
                </a:solidFill>
              </a:rPr>
              <a:t>valorizzando</a:t>
            </a:r>
            <a:r>
              <a:rPr lang="en-US" sz="1400" dirty="0">
                <a:solidFill>
                  <a:schemeClr val="bg1"/>
                </a:solidFill>
              </a:rPr>
              <a:t> la </a:t>
            </a:r>
            <a:r>
              <a:rPr lang="en-US" sz="1400" dirty="0" err="1">
                <a:solidFill>
                  <a:schemeClr val="bg1"/>
                </a:solidFill>
              </a:rPr>
              <a:t>partecipazione</a:t>
            </a:r>
            <a:r>
              <a:rPr lang="en-US" sz="1400" dirty="0">
                <a:solidFill>
                  <a:schemeClr val="bg1"/>
                </a:solidFill>
              </a:rPr>
              <a:t> </a:t>
            </a:r>
            <a:r>
              <a:rPr lang="en-US" sz="1400" dirty="0" err="1">
                <a:solidFill>
                  <a:schemeClr val="bg1"/>
                </a:solidFill>
              </a:rPr>
              <a:t>delle</a:t>
            </a:r>
            <a:r>
              <a:rPr lang="en-US" sz="1400" dirty="0">
                <a:solidFill>
                  <a:schemeClr val="bg1"/>
                </a:solidFill>
              </a:rPr>
              <a:t> </a:t>
            </a:r>
            <a:r>
              <a:rPr lang="en-US" sz="1400" dirty="0" err="1">
                <a:solidFill>
                  <a:schemeClr val="bg1"/>
                </a:solidFill>
              </a:rPr>
              <a:t>donne</a:t>
            </a:r>
            <a:r>
              <a:rPr lang="en-US" sz="1400" dirty="0">
                <a:solidFill>
                  <a:schemeClr val="bg1"/>
                </a:solidFill>
              </a:rPr>
              <a:t> e </a:t>
            </a:r>
            <a:r>
              <a:rPr lang="en-US" sz="1400" dirty="0" err="1">
                <a:solidFill>
                  <a:schemeClr val="bg1"/>
                </a:solidFill>
              </a:rPr>
              <a:t>promuovendo</a:t>
            </a:r>
            <a:r>
              <a:rPr lang="en-US" sz="1400" dirty="0">
                <a:solidFill>
                  <a:schemeClr val="bg1"/>
                </a:solidFill>
              </a:rPr>
              <a:t> il </a:t>
            </a:r>
            <a:r>
              <a:rPr lang="en-US" sz="1400" dirty="0" err="1">
                <a:solidFill>
                  <a:schemeClr val="bg1"/>
                </a:solidFill>
              </a:rPr>
              <a:t>successo</a:t>
            </a:r>
            <a:r>
              <a:rPr lang="en-US" sz="1400" dirty="0">
                <a:solidFill>
                  <a:schemeClr val="bg1"/>
                </a:solidFill>
              </a:rPr>
              <a:t> </a:t>
            </a:r>
            <a:r>
              <a:rPr lang="en-US" sz="1400" dirty="0" err="1">
                <a:solidFill>
                  <a:schemeClr val="bg1"/>
                </a:solidFill>
              </a:rPr>
              <a:t>femminile</a:t>
            </a:r>
            <a:r>
              <a:rPr lang="en-US" sz="1400" dirty="0">
                <a:solidFill>
                  <a:schemeClr val="bg1"/>
                </a:solidFill>
              </a:rPr>
              <a:t>; </a:t>
            </a:r>
          </a:p>
          <a:p>
            <a:pPr indent="-228600">
              <a:lnSpc>
                <a:spcPct val="90000"/>
              </a:lnSpc>
              <a:spcAft>
                <a:spcPts val="600"/>
              </a:spcAft>
              <a:buFont typeface="Arial" panose="020B0604020202020204" pitchFamily="34" charset="0"/>
              <a:buChar char="•"/>
            </a:pPr>
            <a:r>
              <a:rPr lang="en-US" sz="1400" dirty="0">
                <a:solidFill>
                  <a:srgbClr val="FFFFFF"/>
                </a:solidFill>
              </a:rPr>
              <a:t>• </a:t>
            </a:r>
            <a:r>
              <a:rPr lang="en-US" sz="1400" dirty="0" err="1">
                <a:solidFill>
                  <a:srgbClr val="FFFFFF"/>
                </a:solidFill>
              </a:rPr>
              <a:t>temi</a:t>
            </a:r>
            <a:r>
              <a:rPr lang="en-US" sz="1400" dirty="0">
                <a:solidFill>
                  <a:srgbClr val="FFFFFF"/>
                </a:solidFill>
              </a:rPr>
              <a:t> </a:t>
            </a:r>
            <a:r>
              <a:rPr lang="en-US" sz="1400" dirty="0" err="1">
                <a:solidFill>
                  <a:srgbClr val="FFFFFF"/>
                </a:solidFill>
              </a:rPr>
              <a:t>legati</a:t>
            </a:r>
            <a:r>
              <a:rPr lang="en-US" sz="1400" dirty="0">
                <a:solidFill>
                  <a:srgbClr val="FFFFFF"/>
                </a:solidFill>
              </a:rPr>
              <a:t> </a:t>
            </a:r>
            <a:r>
              <a:rPr lang="en-US" sz="1400" dirty="0" err="1">
                <a:solidFill>
                  <a:srgbClr val="FFFFFF"/>
                </a:solidFill>
              </a:rPr>
              <a:t>all’urbanistica</a:t>
            </a:r>
            <a:r>
              <a:rPr lang="en-US" sz="1400" dirty="0">
                <a:solidFill>
                  <a:srgbClr val="FFFFFF"/>
                </a:solidFill>
              </a:rPr>
              <a:t>, </a:t>
            </a:r>
            <a:r>
              <a:rPr lang="en-US" sz="1400" dirty="0" err="1">
                <a:solidFill>
                  <a:srgbClr val="FFFFFF"/>
                </a:solidFill>
              </a:rPr>
              <a:t>affinché</a:t>
            </a:r>
            <a:r>
              <a:rPr lang="en-US" sz="1400" dirty="0">
                <a:solidFill>
                  <a:srgbClr val="FFFFFF"/>
                </a:solidFill>
              </a:rPr>
              <a:t> </a:t>
            </a:r>
            <a:r>
              <a:rPr lang="en-US" sz="1400" dirty="0" err="1">
                <a:solidFill>
                  <a:srgbClr val="FFFFFF"/>
                </a:solidFill>
              </a:rPr>
              <a:t>gli</a:t>
            </a:r>
            <a:r>
              <a:rPr lang="en-US" sz="1400" dirty="0">
                <a:solidFill>
                  <a:srgbClr val="FFFFFF"/>
                </a:solidFill>
              </a:rPr>
              <a:t> </a:t>
            </a:r>
            <a:r>
              <a:rPr lang="en-US" sz="1400" dirty="0" err="1">
                <a:solidFill>
                  <a:srgbClr val="FFFFFF"/>
                </a:solidFill>
              </a:rPr>
              <a:t>spazi</a:t>
            </a:r>
            <a:r>
              <a:rPr lang="en-US" sz="1400" dirty="0">
                <a:solidFill>
                  <a:srgbClr val="FFFFFF"/>
                </a:solidFill>
              </a:rPr>
              <a:t> e </a:t>
            </a:r>
            <a:r>
              <a:rPr lang="en-US" sz="1400" dirty="0" err="1">
                <a:solidFill>
                  <a:srgbClr val="FFFFFF"/>
                </a:solidFill>
              </a:rPr>
              <a:t>gli</a:t>
            </a:r>
            <a:r>
              <a:rPr lang="en-US" sz="1400" dirty="0">
                <a:solidFill>
                  <a:srgbClr val="FFFFFF"/>
                </a:solidFill>
              </a:rPr>
              <a:t> </a:t>
            </a:r>
            <a:r>
              <a:rPr lang="en-US" sz="1400" dirty="0" err="1">
                <a:solidFill>
                  <a:srgbClr val="FFFFFF"/>
                </a:solidFill>
              </a:rPr>
              <a:t>ambienti</a:t>
            </a:r>
            <a:r>
              <a:rPr lang="en-US" sz="1400" dirty="0">
                <a:solidFill>
                  <a:srgbClr val="FFFFFF"/>
                </a:solidFill>
              </a:rPr>
              <a:t> a </a:t>
            </a:r>
            <a:r>
              <a:rPr lang="en-US" sz="1400" dirty="0" err="1">
                <a:solidFill>
                  <a:srgbClr val="FFFFFF"/>
                </a:solidFill>
              </a:rPr>
              <a:t>disposizione</a:t>
            </a:r>
            <a:r>
              <a:rPr lang="en-US" sz="1400" dirty="0">
                <a:solidFill>
                  <a:srgbClr val="FFFFFF"/>
                </a:solidFill>
              </a:rPr>
              <a:t> </a:t>
            </a:r>
            <a:r>
              <a:rPr lang="en-US" sz="1400" dirty="0" err="1">
                <a:solidFill>
                  <a:srgbClr val="FFFFFF"/>
                </a:solidFill>
              </a:rPr>
              <a:t>siano</a:t>
            </a:r>
            <a:r>
              <a:rPr lang="en-US" sz="1400" dirty="0">
                <a:solidFill>
                  <a:srgbClr val="FFFFFF"/>
                </a:solidFill>
              </a:rPr>
              <a:t> </a:t>
            </a:r>
            <a:r>
              <a:rPr lang="en-US" sz="1400" dirty="0" err="1">
                <a:solidFill>
                  <a:srgbClr val="FFFFFF"/>
                </a:solidFill>
              </a:rPr>
              <a:t>costantemente</a:t>
            </a:r>
            <a:r>
              <a:rPr lang="en-US" sz="1400" dirty="0">
                <a:solidFill>
                  <a:srgbClr val="FFFFFF"/>
                </a:solidFill>
              </a:rPr>
              <a:t> </a:t>
            </a:r>
            <a:r>
              <a:rPr lang="en-US" sz="1400" dirty="0" err="1">
                <a:solidFill>
                  <a:srgbClr val="FFFFFF"/>
                </a:solidFill>
              </a:rPr>
              <a:t>accessibili</a:t>
            </a:r>
            <a:r>
              <a:rPr lang="en-US" sz="1400" dirty="0">
                <a:solidFill>
                  <a:srgbClr val="FFFFFF"/>
                </a:solidFill>
              </a:rPr>
              <a:t>; </a:t>
            </a:r>
          </a:p>
          <a:p>
            <a:pPr indent="-228600">
              <a:lnSpc>
                <a:spcPct val="90000"/>
              </a:lnSpc>
              <a:spcAft>
                <a:spcPts val="600"/>
              </a:spcAft>
              <a:buFont typeface="Arial" panose="020B0604020202020204" pitchFamily="34" charset="0"/>
              <a:buChar char="•"/>
            </a:pPr>
            <a:r>
              <a:rPr lang="en-US" sz="1400" dirty="0">
                <a:solidFill>
                  <a:srgbClr val="FFFFFF"/>
                </a:solidFill>
              </a:rPr>
              <a:t>• </a:t>
            </a:r>
            <a:r>
              <a:rPr lang="en-US" sz="1400" dirty="0" err="1">
                <a:solidFill>
                  <a:srgbClr val="FFFFFF"/>
                </a:solidFill>
              </a:rPr>
              <a:t>temi</a:t>
            </a:r>
            <a:r>
              <a:rPr lang="en-US" sz="1400" dirty="0">
                <a:solidFill>
                  <a:srgbClr val="FFFFFF"/>
                </a:solidFill>
              </a:rPr>
              <a:t> </a:t>
            </a:r>
            <a:r>
              <a:rPr lang="en-US" sz="1400" dirty="0" err="1">
                <a:solidFill>
                  <a:srgbClr val="FFFFFF"/>
                </a:solidFill>
              </a:rPr>
              <a:t>legati</a:t>
            </a:r>
            <a:r>
              <a:rPr lang="en-US" sz="1400" dirty="0">
                <a:solidFill>
                  <a:srgbClr val="FFFFFF"/>
                </a:solidFill>
              </a:rPr>
              <a:t> alle </a:t>
            </a:r>
            <a:r>
              <a:rPr lang="en-US" sz="1400" dirty="0" err="1">
                <a:solidFill>
                  <a:srgbClr val="FFFFFF"/>
                </a:solidFill>
              </a:rPr>
              <a:t>nuove</a:t>
            </a:r>
            <a:r>
              <a:rPr lang="en-US" sz="1400" dirty="0">
                <a:solidFill>
                  <a:srgbClr val="FFFFFF"/>
                </a:solidFill>
              </a:rPr>
              <a:t> </a:t>
            </a:r>
            <a:r>
              <a:rPr lang="en-US" sz="1400" dirty="0" err="1">
                <a:solidFill>
                  <a:srgbClr val="FFFFFF"/>
                </a:solidFill>
              </a:rPr>
              <a:t>tecnologie</a:t>
            </a:r>
            <a:r>
              <a:rPr lang="en-US" sz="1400" dirty="0">
                <a:solidFill>
                  <a:srgbClr val="FFFFFF"/>
                </a:solidFill>
              </a:rPr>
              <a:t>, </a:t>
            </a:r>
            <a:r>
              <a:rPr lang="en-US" sz="1400" dirty="0" err="1">
                <a:solidFill>
                  <a:srgbClr val="FFFFFF"/>
                </a:solidFill>
              </a:rPr>
              <a:t>affinchè</a:t>
            </a:r>
            <a:r>
              <a:rPr lang="en-US" sz="1400" dirty="0">
                <a:solidFill>
                  <a:srgbClr val="FFFFFF"/>
                </a:solidFill>
              </a:rPr>
              <a:t> </a:t>
            </a:r>
            <a:r>
              <a:rPr lang="en-US" sz="1400" dirty="0" err="1">
                <a:solidFill>
                  <a:srgbClr val="FFFFFF"/>
                </a:solidFill>
              </a:rPr>
              <a:t>esse</a:t>
            </a:r>
            <a:r>
              <a:rPr lang="en-US" sz="1400" dirty="0">
                <a:solidFill>
                  <a:srgbClr val="FFFFFF"/>
                </a:solidFill>
              </a:rPr>
              <a:t> </a:t>
            </a:r>
            <a:r>
              <a:rPr lang="en-US" sz="1400" dirty="0" err="1">
                <a:solidFill>
                  <a:srgbClr val="FFFFFF"/>
                </a:solidFill>
              </a:rPr>
              <a:t>possano</a:t>
            </a:r>
            <a:r>
              <a:rPr lang="en-US" sz="1400" dirty="0">
                <a:solidFill>
                  <a:srgbClr val="FFFFFF"/>
                </a:solidFill>
              </a:rPr>
              <a:t> </a:t>
            </a:r>
            <a:r>
              <a:rPr lang="en-US" sz="1400" dirty="0" err="1">
                <a:solidFill>
                  <a:srgbClr val="FFFFFF"/>
                </a:solidFill>
              </a:rPr>
              <a:t>rappresentare</a:t>
            </a:r>
            <a:r>
              <a:rPr lang="en-US" sz="1400" dirty="0">
                <a:solidFill>
                  <a:srgbClr val="FFFFFF"/>
                </a:solidFill>
              </a:rPr>
              <a:t> una </a:t>
            </a:r>
            <a:r>
              <a:rPr lang="en-US" sz="1400" dirty="0" err="1">
                <a:solidFill>
                  <a:srgbClr val="FFFFFF"/>
                </a:solidFill>
              </a:rPr>
              <a:t>risorsa</a:t>
            </a:r>
            <a:r>
              <a:rPr lang="en-US" sz="1400" dirty="0">
                <a:solidFill>
                  <a:srgbClr val="FFFFFF"/>
                </a:solidFill>
              </a:rPr>
              <a:t> </a:t>
            </a:r>
            <a:r>
              <a:rPr lang="en-US" sz="1400" dirty="0" err="1">
                <a:solidFill>
                  <a:srgbClr val="FFFFFF"/>
                </a:solidFill>
              </a:rPr>
              <a:t>fondamentale</a:t>
            </a:r>
            <a:r>
              <a:rPr lang="en-US" sz="1400" dirty="0">
                <a:solidFill>
                  <a:srgbClr val="FFFFFF"/>
                </a:solidFill>
              </a:rPr>
              <a:t> di </a:t>
            </a:r>
            <a:r>
              <a:rPr lang="en-US" sz="1400" dirty="0" err="1">
                <a:solidFill>
                  <a:srgbClr val="FFFFFF"/>
                </a:solidFill>
              </a:rPr>
              <a:t>inclusione</a:t>
            </a:r>
            <a:r>
              <a:rPr lang="en-US" sz="1400" dirty="0">
                <a:solidFill>
                  <a:srgbClr val="FFFFFF"/>
                </a:solidFill>
              </a:rPr>
              <a:t> </a:t>
            </a:r>
            <a:r>
              <a:rPr lang="en-US" sz="1400" dirty="0" err="1">
                <a:solidFill>
                  <a:srgbClr val="FFFFFF"/>
                </a:solidFill>
              </a:rPr>
              <a:t>invece</a:t>
            </a:r>
            <a:r>
              <a:rPr lang="en-US" sz="1400" dirty="0">
                <a:solidFill>
                  <a:srgbClr val="FFFFFF"/>
                </a:solidFill>
              </a:rPr>
              <a:t> </a:t>
            </a:r>
            <a:r>
              <a:rPr lang="en-US" sz="1400" dirty="0" err="1">
                <a:solidFill>
                  <a:srgbClr val="FFFFFF"/>
                </a:solidFill>
              </a:rPr>
              <a:t>che</a:t>
            </a:r>
            <a:r>
              <a:rPr lang="en-US" sz="1400" dirty="0">
                <a:solidFill>
                  <a:srgbClr val="FFFFFF"/>
                </a:solidFill>
              </a:rPr>
              <a:t> un gap (</a:t>
            </a:r>
            <a:r>
              <a:rPr lang="en-US" sz="1400" dirty="0" err="1">
                <a:solidFill>
                  <a:srgbClr val="FFFFFF"/>
                </a:solidFill>
              </a:rPr>
              <a:t>digitale</a:t>
            </a:r>
            <a:r>
              <a:rPr lang="en-US" sz="1400" dirty="0">
                <a:solidFill>
                  <a:srgbClr val="FFFFFF"/>
                </a:solidFill>
              </a:rPr>
              <a:t> divide).</a:t>
            </a:r>
          </a:p>
        </p:txBody>
      </p:sp>
      <p:sp>
        <p:nvSpPr>
          <p:cNvPr id="7" name="CasellaDiTesto 6">
            <a:extLst>
              <a:ext uri="{FF2B5EF4-FFF2-40B4-BE49-F238E27FC236}">
                <a16:creationId xmlns:a16="http://schemas.microsoft.com/office/drawing/2014/main" id="{1C0959FE-8E58-184F-88FE-F766DBB4ED77}"/>
              </a:ext>
            </a:extLst>
          </p:cNvPr>
          <p:cNvSpPr txBox="1"/>
          <p:nvPr/>
        </p:nvSpPr>
        <p:spPr>
          <a:xfrm>
            <a:off x="1055078" y="879243"/>
            <a:ext cx="5080302" cy="830997"/>
          </a:xfrm>
          <a:prstGeom prst="rect">
            <a:avLst/>
          </a:prstGeom>
          <a:noFill/>
        </p:spPr>
        <p:txBody>
          <a:bodyPr wrap="none" rtlCol="0">
            <a:spAutoFit/>
          </a:bodyPr>
          <a:lstStyle/>
          <a:p>
            <a:r>
              <a:rPr lang="it-IT" sz="2400" dirty="0">
                <a:solidFill>
                  <a:schemeClr val="bg1"/>
                </a:solidFill>
              </a:rPr>
              <a:t>Il 29 Gennaio 2021 la Rettrice </a:t>
            </a:r>
            <a:r>
              <a:rPr lang="it-IT" sz="2400" dirty="0" err="1">
                <a:solidFill>
                  <a:schemeClr val="bg1"/>
                </a:solidFill>
              </a:rPr>
              <a:t>Polimeni</a:t>
            </a:r>
            <a:r>
              <a:rPr lang="it-IT" sz="2400" dirty="0">
                <a:solidFill>
                  <a:schemeClr val="bg1"/>
                </a:solidFill>
              </a:rPr>
              <a:t> </a:t>
            </a:r>
          </a:p>
          <a:p>
            <a:r>
              <a:rPr lang="it-IT" sz="2400" dirty="0">
                <a:solidFill>
                  <a:schemeClr val="bg1"/>
                </a:solidFill>
              </a:rPr>
              <a:t>con decreto 264/2021</a:t>
            </a:r>
          </a:p>
        </p:txBody>
      </p:sp>
    </p:spTree>
    <p:extLst>
      <p:ext uri="{BB962C8B-B14F-4D97-AF65-F5344CB8AC3E}">
        <p14:creationId xmlns:p14="http://schemas.microsoft.com/office/powerpoint/2010/main" val="690972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9928EE1F-0077-EF40-84EF-30B39FD8A634}"/>
              </a:ext>
            </a:extLst>
          </p:cNvPr>
          <p:cNvGraphicFramePr>
            <a:graphicFrameLocks noGrp="1"/>
          </p:cNvGraphicFramePr>
          <p:nvPr>
            <p:extLst>
              <p:ext uri="{D42A27DB-BD31-4B8C-83A1-F6EECF244321}">
                <p14:modId xmlns:p14="http://schemas.microsoft.com/office/powerpoint/2010/main" val="1668849702"/>
              </p:ext>
            </p:extLst>
          </p:nvPr>
        </p:nvGraphicFramePr>
        <p:xfrm>
          <a:off x="100013" y="58615"/>
          <a:ext cx="12091987" cy="6799386"/>
        </p:xfrm>
        <a:graphic>
          <a:graphicData uri="http://schemas.openxmlformats.org/drawingml/2006/table">
            <a:tbl>
              <a:tblPr firstRow="1" firstCol="1" bandRow="1">
                <a:tableStyleId>{5C22544A-7EE6-4342-B048-85BDC9FD1C3A}</a:tableStyleId>
              </a:tblPr>
              <a:tblGrid>
                <a:gridCol w="554170">
                  <a:extLst>
                    <a:ext uri="{9D8B030D-6E8A-4147-A177-3AD203B41FA5}">
                      <a16:colId xmlns:a16="http://schemas.microsoft.com/office/drawing/2014/main" val="1903606202"/>
                    </a:ext>
                  </a:extLst>
                </a:gridCol>
                <a:gridCol w="4735364">
                  <a:extLst>
                    <a:ext uri="{9D8B030D-6E8A-4147-A177-3AD203B41FA5}">
                      <a16:colId xmlns:a16="http://schemas.microsoft.com/office/drawing/2014/main" val="988116349"/>
                    </a:ext>
                  </a:extLst>
                </a:gridCol>
                <a:gridCol w="4417676">
                  <a:extLst>
                    <a:ext uri="{9D8B030D-6E8A-4147-A177-3AD203B41FA5}">
                      <a16:colId xmlns:a16="http://schemas.microsoft.com/office/drawing/2014/main" val="2175430737"/>
                    </a:ext>
                  </a:extLst>
                </a:gridCol>
                <a:gridCol w="2384777">
                  <a:extLst>
                    <a:ext uri="{9D8B030D-6E8A-4147-A177-3AD203B41FA5}">
                      <a16:colId xmlns:a16="http://schemas.microsoft.com/office/drawing/2014/main" val="57707901"/>
                    </a:ext>
                  </a:extLst>
                </a:gridCol>
              </a:tblGrid>
              <a:tr h="954278">
                <a:tc>
                  <a:txBody>
                    <a:bodyPr/>
                    <a:lstStyle/>
                    <a:p>
                      <a:r>
                        <a:rPr lang="it-IT" sz="1200">
                          <a:effectLst/>
                        </a:rPr>
                        <a:t> </a:t>
                      </a:r>
                      <a:endParaRPr lang="it-IT"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dirty="0">
                          <a:effectLst/>
                        </a:rPr>
                        <a:t>fase</a:t>
                      </a:r>
                      <a:endParaRPr lang="it-IT"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a:effectLst/>
                        </a:rPr>
                        <a:t>descrizione</a:t>
                      </a:r>
                      <a:endParaRPr lang="it-IT"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a:effectLst/>
                        </a:rPr>
                        <a:t>contesto</a:t>
                      </a:r>
                      <a:endParaRPr lang="it-IT"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92348113"/>
                  </a:ext>
                </a:extLst>
              </a:tr>
              <a:tr h="1461278">
                <a:tc>
                  <a:txBody>
                    <a:bodyPr/>
                    <a:lstStyle/>
                    <a:p>
                      <a:r>
                        <a:rPr lang="it-IT" sz="1100">
                          <a:effectLst/>
                        </a:rPr>
                        <a:t>1</a:t>
                      </a:r>
                      <a:endParaRPr lang="it-IT"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dirty="0">
                          <a:effectLst/>
                        </a:rPr>
                        <a:t>- dell’ASCOLTO</a:t>
                      </a:r>
                      <a:endParaRPr lang="it-IT"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dirty="0">
                          <a:effectLst/>
                        </a:rPr>
                        <a:t>organizzazione momenti di ascolto e confronto con rappresentanti di altri organismi/gruppi/responsabilità </a:t>
                      </a:r>
                      <a:endParaRPr lang="it-IT"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dirty="0">
                          <a:effectLst/>
                        </a:rPr>
                        <a:t>plenaria CTS</a:t>
                      </a:r>
                    </a:p>
                    <a:p>
                      <a:r>
                        <a:rPr lang="it-IT" sz="1800" dirty="0">
                          <a:effectLst/>
                        </a:rPr>
                        <a:t>(audizioni ‘interne’), survey</a:t>
                      </a:r>
                      <a:endParaRPr lang="it-IT"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288016783"/>
                  </a:ext>
                </a:extLst>
              </a:tr>
              <a:tr h="730638">
                <a:tc>
                  <a:txBody>
                    <a:bodyPr/>
                    <a:lstStyle/>
                    <a:p>
                      <a:r>
                        <a:rPr lang="it-IT" sz="1100">
                          <a:effectLst/>
                        </a:rPr>
                        <a:t>2</a:t>
                      </a:r>
                      <a:endParaRPr lang="it-IT"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dirty="0">
                          <a:effectLst/>
                        </a:rPr>
                        <a:t>- di ELABORAZIONE di PROPOSTE</a:t>
                      </a:r>
                      <a:endParaRPr lang="it-IT"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a:effectLst/>
                        </a:rPr>
                        <a:t>ipotesi di iniziative maturate nei sottogruppi </a:t>
                      </a:r>
                      <a:endParaRPr lang="it-IT"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a:effectLst/>
                        </a:rPr>
                        <a:t>gruppi ristretti CTS*</a:t>
                      </a:r>
                      <a:endParaRPr lang="it-IT"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48747175"/>
                  </a:ext>
                </a:extLst>
              </a:tr>
              <a:tr h="730638">
                <a:tc>
                  <a:txBody>
                    <a:bodyPr/>
                    <a:lstStyle/>
                    <a:p>
                      <a:r>
                        <a:rPr lang="it-IT" sz="1100">
                          <a:effectLst/>
                        </a:rPr>
                        <a:t>3</a:t>
                      </a:r>
                      <a:endParaRPr lang="it-IT"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dirty="0">
                          <a:effectLst/>
                        </a:rPr>
                        <a:t>- di CONDIVISIONE e SINTESI</a:t>
                      </a:r>
                      <a:endParaRPr lang="it-IT"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a:effectLst/>
                        </a:rPr>
                        <a:t>scelta collettiva delle iniziative da avviare e delle loro priorità</a:t>
                      </a:r>
                      <a:endParaRPr lang="it-IT"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a:effectLst/>
                        </a:rPr>
                        <a:t>plenaria CTS</a:t>
                      </a:r>
                      <a:endParaRPr lang="it-IT"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236415045"/>
                  </a:ext>
                </a:extLst>
              </a:tr>
              <a:tr h="1826596">
                <a:tc>
                  <a:txBody>
                    <a:bodyPr/>
                    <a:lstStyle/>
                    <a:p>
                      <a:r>
                        <a:rPr lang="it-IT" sz="1100">
                          <a:effectLst/>
                        </a:rPr>
                        <a:t>4</a:t>
                      </a:r>
                      <a:endParaRPr lang="it-IT"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dirty="0">
                          <a:effectLst/>
                        </a:rPr>
                        <a:t>- di PROPOSTA ESTERNA</a:t>
                      </a:r>
                      <a:endParaRPr lang="it-IT"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dirty="0">
                          <a:effectLst/>
                        </a:rPr>
                        <a:t>presentazione delle proposte alla </a:t>
                      </a:r>
                      <a:r>
                        <a:rPr lang="it-IT" sz="1800" dirty="0" err="1">
                          <a:effectLst/>
                        </a:rPr>
                        <a:t>Governance</a:t>
                      </a:r>
                      <a:r>
                        <a:rPr lang="it-IT" sz="1800" dirty="0">
                          <a:effectLst/>
                        </a:rPr>
                        <a:t> universitaria</a:t>
                      </a:r>
                      <a:endParaRPr lang="it-IT"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dirty="0">
                          <a:effectLst/>
                          <a:latin typeface="Cambria" panose="02040503050406030204" pitchFamily="18" charset="0"/>
                          <a:ea typeface="MS Mincho" panose="02020609040205080304" pitchFamily="49" charset="-128"/>
                          <a:cs typeface="Times New Roman" panose="02020603050405020304" pitchFamily="18" charset="0"/>
                        </a:rPr>
                        <a:t>Organi</a:t>
                      </a:r>
                    </a:p>
                  </a:txBody>
                  <a:tcPr marL="68580" marR="68580" marT="0" marB="0"/>
                </a:tc>
                <a:extLst>
                  <a:ext uri="{0D108BD9-81ED-4DB2-BD59-A6C34878D82A}">
                    <a16:rowId xmlns:a16="http://schemas.microsoft.com/office/drawing/2014/main" val="856676877"/>
                  </a:ext>
                </a:extLst>
              </a:tr>
              <a:tr h="1095958">
                <a:tc>
                  <a:txBody>
                    <a:bodyPr/>
                    <a:lstStyle/>
                    <a:p>
                      <a:r>
                        <a:rPr lang="it-IT" sz="1100">
                          <a:effectLst/>
                        </a:rPr>
                        <a:t>5</a:t>
                      </a:r>
                      <a:endParaRPr lang="it-IT"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a:effectLst/>
                        </a:rPr>
                        <a:t>- di PRESENTAZIONE dei PRODOTTI</a:t>
                      </a:r>
                      <a:endParaRPr lang="it-IT"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dirty="0">
                          <a:effectLst/>
                        </a:rPr>
                        <a:t>presentazione delle proposte alla Comunità accademica e agli stakeholders</a:t>
                      </a:r>
                      <a:endParaRPr lang="it-IT"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it-IT" sz="1800" dirty="0">
                          <a:effectLst/>
                        </a:rPr>
                        <a:t>eventi pubblici (fisici o virtuali)</a:t>
                      </a:r>
                      <a:endParaRPr lang="it-IT"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513965470"/>
                  </a:ext>
                </a:extLst>
              </a:tr>
            </a:tbl>
          </a:graphicData>
        </a:graphic>
      </p:graphicFrame>
    </p:spTree>
    <p:extLst>
      <p:ext uri="{BB962C8B-B14F-4D97-AF65-F5344CB8AC3E}">
        <p14:creationId xmlns:p14="http://schemas.microsoft.com/office/powerpoint/2010/main" val="2943998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BF58130C-A099-7541-87DE-E799F4C051DB}"/>
              </a:ext>
            </a:extLst>
          </p:cNvPr>
          <p:cNvGraphicFramePr>
            <a:graphicFrameLocks noGrp="1"/>
          </p:cNvGraphicFramePr>
          <p:nvPr>
            <p:extLst>
              <p:ext uri="{D42A27DB-BD31-4B8C-83A1-F6EECF244321}">
                <p14:modId xmlns:p14="http://schemas.microsoft.com/office/powerpoint/2010/main" val="2427531830"/>
              </p:ext>
            </p:extLst>
          </p:nvPr>
        </p:nvGraphicFramePr>
        <p:xfrm>
          <a:off x="0" y="0"/>
          <a:ext cx="12192000" cy="7992578"/>
        </p:xfrm>
        <a:graphic>
          <a:graphicData uri="http://schemas.openxmlformats.org/drawingml/2006/table">
            <a:tbl>
              <a:tblPr firstRow="1" firstCol="1" bandRow="1">
                <a:tableStyleId>{5C22544A-7EE6-4342-B048-85BDC9FD1C3A}</a:tableStyleId>
              </a:tblPr>
              <a:tblGrid>
                <a:gridCol w="4221771">
                  <a:extLst>
                    <a:ext uri="{9D8B030D-6E8A-4147-A177-3AD203B41FA5}">
                      <a16:colId xmlns:a16="http://schemas.microsoft.com/office/drawing/2014/main" val="3500525377"/>
                    </a:ext>
                  </a:extLst>
                </a:gridCol>
                <a:gridCol w="4221771">
                  <a:extLst>
                    <a:ext uri="{9D8B030D-6E8A-4147-A177-3AD203B41FA5}">
                      <a16:colId xmlns:a16="http://schemas.microsoft.com/office/drawing/2014/main" val="3376822186"/>
                    </a:ext>
                  </a:extLst>
                </a:gridCol>
                <a:gridCol w="3748458">
                  <a:extLst>
                    <a:ext uri="{9D8B030D-6E8A-4147-A177-3AD203B41FA5}">
                      <a16:colId xmlns:a16="http://schemas.microsoft.com/office/drawing/2014/main" val="547915769"/>
                    </a:ext>
                  </a:extLst>
                </a:gridCol>
              </a:tblGrid>
              <a:tr h="271333">
                <a:tc>
                  <a:txBody>
                    <a:bodyPr/>
                    <a:lstStyle/>
                    <a:p>
                      <a:r>
                        <a:rPr lang="it-IT" sz="1400">
                          <a:effectLst/>
                        </a:rPr>
                        <a:t>linee operative</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a:txBody>
                    <a:bodyPr/>
                    <a:lstStyle/>
                    <a:p>
                      <a:r>
                        <a:rPr lang="it-IT" sz="1400">
                          <a:effectLst/>
                        </a:rPr>
                        <a:t>target</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a:txBody>
                    <a:bodyPr/>
                    <a:lstStyle/>
                    <a:p>
                      <a:r>
                        <a:rPr lang="it-IT" sz="1400">
                          <a:effectLst/>
                        </a:rPr>
                        <a:t>contrasto alle barriere</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extLst>
                  <a:ext uri="{0D108BD9-81ED-4DB2-BD59-A6C34878D82A}">
                    <a16:rowId xmlns:a16="http://schemas.microsoft.com/office/drawing/2014/main" val="1669906245"/>
                  </a:ext>
                </a:extLst>
              </a:tr>
              <a:tr h="271333">
                <a:tc rowSpan="7">
                  <a:txBody>
                    <a:bodyPr/>
                    <a:lstStyle/>
                    <a:p>
                      <a:r>
                        <a:rPr lang="it-IT" sz="1400" dirty="0">
                          <a:effectLst/>
                        </a:rPr>
                        <a:t>culturale / simbolica</a:t>
                      </a:r>
                      <a:endParaRPr lang="it-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nchor="ctr"/>
                </a:tc>
                <a:tc>
                  <a:txBody>
                    <a:bodyPr/>
                    <a:lstStyle/>
                    <a:p>
                      <a:r>
                        <a:rPr lang="it-IT" sz="1400">
                          <a:effectLst/>
                        </a:rPr>
                        <a:t>persone disabili</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rowSpan="7">
                  <a:txBody>
                    <a:bodyPr/>
                    <a:lstStyle/>
                    <a:p>
                      <a:r>
                        <a:rPr lang="it-IT" sz="1400">
                          <a:effectLst/>
                        </a:rPr>
                        <a:t>culturali su cui si costruiscono le dinamiche discriminatorie dirette o indirette</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nchor="ctr"/>
                </a:tc>
                <a:extLst>
                  <a:ext uri="{0D108BD9-81ED-4DB2-BD59-A6C34878D82A}">
                    <a16:rowId xmlns:a16="http://schemas.microsoft.com/office/drawing/2014/main" val="3925213120"/>
                  </a:ext>
                </a:extLst>
              </a:tr>
              <a:tr h="271333">
                <a:tc vMerge="1">
                  <a:txBody>
                    <a:bodyPr/>
                    <a:lstStyle/>
                    <a:p>
                      <a:endParaRPr lang="it-IT"/>
                    </a:p>
                  </a:txBody>
                  <a:tcPr/>
                </a:tc>
                <a:tc>
                  <a:txBody>
                    <a:bodyPr/>
                    <a:lstStyle/>
                    <a:p>
                      <a:r>
                        <a:rPr lang="it-IT" sz="1400">
                          <a:effectLst/>
                        </a:rPr>
                        <a:t>immigrati e rifugiati</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3036367124"/>
                  </a:ext>
                </a:extLst>
              </a:tr>
              <a:tr h="271333">
                <a:tc vMerge="1">
                  <a:txBody>
                    <a:bodyPr/>
                    <a:lstStyle/>
                    <a:p>
                      <a:endParaRPr lang="it-IT"/>
                    </a:p>
                  </a:txBody>
                  <a:tcPr/>
                </a:tc>
                <a:tc>
                  <a:txBody>
                    <a:bodyPr/>
                    <a:lstStyle/>
                    <a:p>
                      <a:r>
                        <a:rPr lang="it-IT" sz="1400" dirty="0">
                          <a:solidFill>
                            <a:srgbClr val="C00000"/>
                          </a:solidFill>
                          <a:effectLst/>
                        </a:rPr>
                        <a:t>questioni di genere</a:t>
                      </a:r>
                      <a:endParaRPr lang="it-IT" sz="1400" dirty="0">
                        <a:solidFill>
                          <a:srgbClr val="C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2735487041"/>
                  </a:ext>
                </a:extLst>
              </a:tr>
              <a:tr h="271333">
                <a:tc vMerge="1">
                  <a:txBody>
                    <a:bodyPr/>
                    <a:lstStyle/>
                    <a:p>
                      <a:endParaRPr lang="it-IT"/>
                    </a:p>
                  </a:txBody>
                  <a:tcPr/>
                </a:tc>
                <a:tc>
                  <a:txBody>
                    <a:bodyPr/>
                    <a:lstStyle/>
                    <a:p>
                      <a:r>
                        <a:rPr lang="it-IT" sz="1400">
                          <a:effectLst/>
                        </a:rPr>
                        <a:t>disuguaglianze socioeconomiche</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628264695"/>
                  </a:ext>
                </a:extLst>
              </a:tr>
              <a:tr h="271333">
                <a:tc vMerge="1">
                  <a:txBody>
                    <a:bodyPr/>
                    <a:lstStyle/>
                    <a:p>
                      <a:endParaRPr lang="it-IT"/>
                    </a:p>
                  </a:txBody>
                  <a:tcPr/>
                </a:tc>
                <a:tc>
                  <a:txBody>
                    <a:bodyPr/>
                    <a:lstStyle/>
                    <a:p>
                      <a:r>
                        <a:rPr lang="it-IT" sz="1400">
                          <a:effectLst/>
                        </a:rPr>
                        <a:t>appartenenza religiosa</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4170928545"/>
                  </a:ext>
                </a:extLst>
              </a:tr>
              <a:tr h="271333">
                <a:tc vMerge="1">
                  <a:txBody>
                    <a:bodyPr/>
                    <a:lstStyle/>
                    <a:p>
                      <a:endParaRPr lang="it-IT"/>
                    </a:p>
                  </a:txBody>
                  <a:tcPr/>
                </a:tc>
                <a:tc>
                  <a:txBody>
                    <a:bodyPr/>
                    <a:lstStyle/>
                    <a:p>
                      <a:r>
                        <a:rPr lang="it-IT" sz="1400">
                          <a:effectLst/>
                        </a:rPr>
                        <a:t>età (es. studenti adulti)</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2695413464"/>
                  </a:ext>
                </a:extLst>
              </a:tr>
              <a:tr h="271333">
                <a:tc vMerge="1">
                  <a:txBody>
                    <a:bodyPr/>
                    <a:lstStyle/>
                    <a:p>
                      <a:endParaRPr lang="it-IT"/>
                    </a:p>
                  </a:txBody>
                  <a:tcPr/>
                </a:tc>
                <a:tc>
                  <a:txBody>
                    <a:bodyPr/>
                    <a:lstStyle/>
                    <a:p>
                      <a:r>
                        <a:rPr lang="it-IT" sz="1400">
                          <a:effectLst/>
                        </a:rPr>
                        <a:t>etc.</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2803239101"/>
                  </a:ext>
                </a:extLst>
              </a:tr>
              <a:tr h="271333">
                <a:tc rowSpan="7">
                  <a:txBody>
                    <a:bodyPr/>
                    <a:lstStyle/>
                    <a:p>
                      <a:r>
                        <a:rPr lang="it-IT" sz="1400">
                          <a:effectLst/>
                        </a:rPr>
                        <a:t>formativa</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nchor="ctr"/>
                </a:tc>
                <a:tc>
                  <a:txBody>
                    <a:bodyPr/>
                    <a:lstStyle/>
                    <a:p>
                      <a:r>
                        <a:rPr lang="it-IT" sz="1400">
                          <a:effectLst/>
                        </a:rPr>
                        <a:t>persone disabili</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rowSpan="7">
                  <a:txBody>
                    <a:bodyPr/>
                    <a:lstStyle/>
                    <a:p>
                      <a:r>
                        <a:rPr lang="it-IT" sz="1400">
                          <a:effectLst/>
                        </a:rPr>
                        <a:t>comunicativo-relazionali e di socializzazione</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nchor="ctr"/>
                </a:tc>
                <a:extLst>
                  <a:ext uri="{0D108BD9-81ED-4DB2-BD59-A6C34878D82A}">
                    <a16:rowId xmlns:a16="http://schemas.microsoft.com/office/drawing/2014/main" val="3176445158"/>
                  </a:ext>
                </a:extLst>
              </a:tr>
              <a:tr h="271333">
                <a:tc vMerge="1">
                  <a:txBody>
                    <a:bodyPr/>
                    <a:lstStyle/>
                    <a:p>
                      <a:endParaRPr lang="it-IT"/>
                    </a:p>
                  </a:txBody>
                  <a:tcPr/>
                </a:tc>
                <a:tc>
                  <a:txBody>
                    <a:bodyPr/>
                    <a:lstStyle/>
                    <a:p>
                      <a:r>
                        <a:rPr lang="it-IT" sz="1400">
                          <a:effectLst/>
                        </a:rPr>
                        <a:t>immigrati e rifugiati</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937872681"/>
                  </a:ext>
                </a:extLst>
              </a:tr>
              <a:tr h="271333">
                <a:tc vMerge="1">
                  <a:txBody>
                    <a:bodyPr/>
                    <a:lstStyle/>
                    <a:p>
                      <a:endParaRPr lang="it-IT"/>
                    </a:p>
                  </a:txBody>
                  <a:tcPr/>
                </a:tc>
                <a:tc>
                  <a:txBody>
                    <a:bodyPr/>
                    <a:lstStyle/>
                    <a:p>
                      <a:r>
                        <a:rPr lang="it-IT" sz="1400" dirty="0">
                          <a:solidFill>
                            <a:srgbClr val="C00000"/>
                          </a:solidFill>
                          <a:effectLst/>
                        </a:rPr>
                        <a:t>questioni di genere</a:t>
                      </a:r>
                      <a:endParaRPr lang="it-IT" sz="1400" dirty="0">
                        <a:solidFill>
                          <a:srgbClr val="C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2138774850"/>
                  </a:ext>
                </a:extLst>
              </a:tr>
              <a:tr h="271333">
                <a:tc vMerge="1">
                  <a:txBody>
                    <a:bodyPr/>
                    <a:lstStyle/>
                    <a:p>
                      <a:endParaRPr lang="it-IT"/>
                    </a:p>
                  </a:txBody>
                  <a:tcPr/>
                </a:tc>
                <a:tc>
                  <a:txBody>
                    <a:bodyPr/>
                    <a:lstStyle/>
                    <a:p>
                      <a:r>
                        <a:rPr lang="it-IT" sz="1400">
                          <a:effectLst/>
                        </a:rPr>
                        <a:t>disuguaglianze socioeconomiche</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1812253548"/>
                  </a:ext>
                </a:extLst>
              </a:tr>
              <a:tr h="271333">
                <a:tc vMerge="1">
                  <a:txBody>
                    <a:bodyPr/>
                    <a:lstStyle/>
                    <a:p>
                      <a:endParaRPr lang="it-IT"/>
                    </a:p>
                  </a:txBody>
                  <a:tcPr/>
                </a:tc>
                <a:tc>
                  <a:txBody>
                    <a:bodyPr/>
                    <a:lstStyle/>
                    <a:p>
                      <a:r>
                        <a:rPr lang="it-IT" sz="1400">
                          <a:effectLst/>
                        </a:rPr>
                        <a:t>appartenenza religiosa</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832954248"/>
                  </a:ext>
                </a:extLst>
              </a:tr>
              <a:tr h="271333">
                <a:tc vMerge="1">
                  <a:txBody>
                    <a:bodyPr/>
                    <a:lstStyle/>
                    <a:p>
                      <a:endParaRPr lang="it-IT"/>
                    </a:p>
                  </a:txBody>
                  <a:tcPr/>
                </a:tc>
                <a:tc>
                  <a:txBody>
                    <a:bodyPr/>
                    <a:lstStyle/>
                    <a:p>
                      <a:r>
                        <a:rPr lang="it-IT" sz="1400">
                          <a:effectLst/>
                        </a:rPr>
                        <a:t>età (es. studenti adulti)</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3916591769"/>
                  </a:ext>
                </a:extLst>
              </a:tr>
              <a:tr h="271333">
                <a:tc vMerge="1">
                  <a:txBody>
                    <a:bodyPr/>
                    <a:lstStyle/>
                    <a:p>
                      <a:endParaRPr lang="it-IT"/>
                    </a:p>
                  </a:txBody>
                  <a:tcPr/>
                </a:tc>
                <a:tc>
                  <a:txBody>
                    <a:bodyPr/>
                    <a:lstStyle/>
                    <a:p>
                      <a:r>
                        <a:rPr lang="it-IT" sz="1400">
                          <a:effectLst/>
                        </a:rPr>
                        <a:t>etc.</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3337557315"/>
                  </a:ext>
                </a:extLst>
              </a:tr>
              <a:tr h="271333">
                <a:tc rowSpan="7">
                  <a:txBody>
                    <a:bodyPr/>
                    <a:lstStyle/>
                    <a:p>
                      <a:r>
                        <a:rPr lang="it-IT" sz="1400">
                          <a:effectLst/>
                        </a:rPr>
                        <a:t>strutturale</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nchor="ctr"/>
                </a:tc>
                <a:tc>
                  <a:txBody>
                    <a:bodyPr/>
                    <a:lstStyle/>
                    <a:p>
                      <a:r>
                        <a:rPr lang="it-IT" sz="1400">
                          <a:effectLst/>
                        </a:rPr>
                        <a:t>persone disabili</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rowSpan="7">
                  <a:txBody>
                    <a:bodyPr/>
                    <a:lstStyle/>
                    <a:p>
                      <a:r>
                        <a:rPr lang="it-IT" sz="1400">
                          <a:effectLst/>
                        </a:rPr>
                        <a:t>di accesso e fruibilità degli spazi</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nchor="ctr"/>
                </a:tc>
                <a:extLst>
                  <a:ext uri="{0D108BD9-81ED-4DB2-BD59-A6C34878D82A}">
                    <a16:rowId xmlns:a16="http://schemas.microsoft.com/office/drawing/2014/main" val="1730375266"/>
                  </a:ext>
                </a:extLst>
              </a:tr>
              <a:tr h="271333">
                <a:tc vMerge="1">
                  <a:txBody>
                    <a:bodyPr/>
                    <a:lstStyle/>
                    <a:p>
                      <a:endParaRPr lang="it-IT"/>
                    </a:p>
                  </a:txBody>
                  <a:tcPr/>
                </a:tc>
                <a:tc>
                  <a:txBody>
                    <a:bodyPr/>
                    <a:lstStyle/>
                    <a:p>
                      <a:r>
                        <a:rPr lang="it-IT" sz="1400">
                          <a:effectLst/>
                        </a:rPr>
                        <a:t>immigrati e rifugiati</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1120333426"/>
                  </a:ext>
                </a:extLst>
              </a:tr>
              <a:tr h="271333">
                <a:tc vMerge="1">
                  <a:txBody>
                    <a:bodyPr/>
                    <a:lstStyle/>
                    <a:p>
                      <a:endParaRPr lang="it-IT"/>
                    </a:p>
                  </a:txBody>
                  <a:tcPr/>
                </a:tc>
                <a:tc>
                  <a:txBody>
                    <a:bodyPr/>
                    <a:lstStyle/>
                    <a:p>
                      <a:r>
                        <a:rPr lang="it-IT" sz="1400" dirty="0">
                          <a:solidFill>
                            <a:srgbClr val="C00000"/>
                          </a:solidFill>
                          <a:effectLst/>
                        </a:rPr>
                        <a:t>questioni di genere</a:t>
                      </a:r>
                      <a:endParaRPr lang="it-IT" sz="1400" dirty="0">
                        <a:solidFill>
                          <a:srgbClr val="C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2035636511"/>
                  </a:ext>
                </a:extLst>
              </a:tr>
              <a:tr h="271333">
                <a:tc vMerge="1">
                  <a:txBody>
                    <a:bodyPr/>
                    <a:lstStyle/>
                    <a:p>
                      <a:endParaRPr lang="it-IT"/>
                    </a:p>
                  </a:txBody>
                  <a:tcPr/>
                </a:tc>
                <a:tc>
                  <a:txBody>
                    <a:bodyPr/>
                    <a:lstStyle/>
                    <a:p>
                      <a:r>
                        <a:rPr lang="it-IT" sz="1400">
                          <a:effectLst/>
                        </a:rPr>
                        <a:t>disuguaglianze socioeconomiche</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14777234"/>
                  </a:ext>
                </a:extLst>
              </a:tr>
              <a:tr h="271333">
                <a:tc vMerge="1">
                  <a:txBody>
                    <a:bodyPr/>
                    <a:lstStyle/>
                    <a:p>
                      <a:endParaRPr lang="it-IT"/>
                    </a:p>
                  </a:txBody>
                  <a:tcPr/>
                </a:tc>
                <a:tc>
                  <a:txBody>
                    <a:bodyPr/>
                    <a:lstStyle/>
                    <a:p>
                      <a:r>
                        <a:rPr lang="it-IT" sz="1400">
                          <a:effectLst/>
                        </a:rPr>
                        <a:t>appartenenza religiosa</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612772293"/>
                  </a:ext>
                </a:extLst>
              </a:tr>
              <a:tr h="395260">
                <a:tc vMerge="1">
                  <a:txBody>
                    <a:bodyPr/>
                    <a:lstStyle/>
                    <a:p>
                      <a:endParaRPr lang="it-IT"/>
                    </a:p>
                  </a:txBody>
                  <a:tcPr/>
                </a:tc>
                <a:tc>
                  <a:txBody>
                    <a:bodyPr/>
                    <a:lstStyle/>
                    <a:p>
                      <a:r>
                        <a:rPr lang="it-IT" sz="1400" dirty="0">
                          <a:effectLst/>
                        </a:rPr>
                        <a:t>caratteristiche corporee </a:t>
                      </a:r>
                      <a:endParaRPr lang="it-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4204237695"/>
                  </a:ext>
                </a:extLst>
              </a:tr>
              <a:tr h="271333">
                <a:tc vMerge="1">
                  <a:txBody>
                    <a:bodyPr/>
                    <a:lstStyle/>
                    <a:p>
                      <a:endParaRPr lang="it-IT"/>
                    </a:p>
                  </a:txBody>
                  <a:tcPr/>
                </a:tc>
                <a:tc>
                  <a:txBody>
                    <a:bodyPr/>
                    <a:lstStyle/>
                    <a:p>
                      <a:r>
                        <a:rPr lang="it-IT" sz="1400">
                          <a:effectLst/>
                        </a:rPr>
                        <a:t>etc.</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vMerge="1">
                  <a:txBody>
                    <a:bodyPr/>
                    <a:lstStyle/>
                    <a:p>
                      <a:endParaRPr lang="it-IT"/>
                    </a:p>
                  </a:txBody>
                  <a:tcPr/>
                </a:tc>
                <a:extLst>
                  <a:ext uri="{0D108BD9-81ED-4DB2-BD59-A6C34878D82A}">
                    <a16:rowId xmlns:a16="http://schemas.microsoft.com/office/drawing/2014/main" val="3953265838"/>
                  </a:ext>
                </a:extLst>
              </a:tr>
              <a:tr h="542664">
                <a:tc>
                  <a:txBody>
                    <a:bodyPr/>
                    <a:lstStyle/>
                    <a:p>
                      <a:r>
                        <a:rPr lang="it-IT" sz="1400">
                          <a:effectLst/>
                        </a:rPr>
                        <a:t>tecnologica</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nchor="ctr"/>
                </a:tc>
                <a:tc>
                  <a:txBody>
                    <a:bodyPr/>
                    <a:lstStyle/>
                    <a:p>
                      <a:r>
                        <a:rPr lang="it-IT" sz="1400">
                          <a:effectLst/>
                        </a:rPr>
                        <a:t> </a:t>
                      </a:r>
                    </a:p>
                    <a:p>
                      <a:r>
                        <a:rPr lang="it-IT" sz="1400">
                          <a:effectLst/>
                        </a:rPr>
                        <a:t>[come sopra]</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a:txBody>
                    <a:bodyPr/>
                    <a:lstStyle/>
                    <a:p>
                      <a:r>
                        <a:rPr lang="it-IT" sz="1400">
                          <a:effectLst/>
                        </a:rPr>
                        <a:t>di accesso e fruibilità dei device</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extLst>
                  <a:ext uri="{0D108BD9-81ED-4DB2-BD59-A6C34878D82A}">
                    <a16:rowId xmlns:a16="http://schemas.microsoft.com/office/drawing/2014/main" val="3647669927"/>
                  </a:ext>
                </a:extLst>
              </a:tr>
              <a:tr h="542664">
                <a:tc>
                  <a:txBody>
                    <a:bodyPr/>
                    <a:lstStyle/>
                    <a:p>
                      <a:r>
                        <a:rPr lang="it-IT" sz="1400">
                          <a:effectLst/>
                        </a:rPr>
                        <a:t>organizzativa</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nchor="ctr"/>
                </a:tc>
                <a:tc>
                  <a:txBody>
                    <a:bodyPr/>
                    <a:lstStyle/>
                    <a:p>
                      <a:r>
                        <a:rPr lang="it-IT" sz="1400">
                          <a:effectLst/>
                        </a:rPr>
                        <a:t> </a:t>
                      </a:r>
                    </a:p>
                    <a:p>
                      <a:r>
                        <a:rPr lang="it-IT" sz="1400">
                          <a:effectLst/>
                        </a:rPr>
                        <a:t>[come sopra]</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a:txBody>
                    <a:bodyPr/>
                    <a:lstStyle/>
                    <a:p>
                      <a:r>
                        <a:rPr lang="it-IT" sz="1400" dirty="0">
                          <a:effectLst/>
                        </a:rPr>
                        <a:t>di accesso e fruibilità dei servizi (amministrativi etc.)</a:t>
                      </a:r>
                      <a:endParaRPr lang="it-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extLst>
                  <a:ext uri="{0D108BD9-81ED-4DB2-BD59-A6C34878D82A}">
                    <a16:rowId xmlns:a16="http://schemas.microsoft.com/office/drawing/2014/main" val="528476867"/>
                  </a:ext>
                </a:extLst>
              </a:tr>
              <a:tr h="813997">
                <a:tc>
                  <a:txBody>
                    <a:bodyPr/>
                    <a:lstStyle/>
                    <a:p>
                      <a:r>
                        <a:rPr lang="it-IT" sz="1400">
                          <a:effectLst/>
                        </a:rPr>
                        <a:t>valutativa</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nchor="ctr"/>
                </a:tc>
                <a:tc>
                  <a:txBody>
                    <a:bodyPr/>
                    <a:lstStyle/>
                    <a:p>
                      <a:r>
                        <a:rPr lang="it-IT" sz="1400">
                          <a:effectLst/>
                        </a:rPr>
                        <a:t> </a:t>
                      </a:r>
                    </a:p>
                    <a:p>
                      <a:r>
                        <a:rPr lang="it-IT" sz="1400">
                          <a:effectLst/>
                        </a:rPr>
                        <a:t>[come sopra]</a:t>
                      </a:r>
                    </a:p>
                    <a:p>
                      <a:r>
                        <a:rPr lang="it-IT" sz="1400">
                          <a:effectLst/>
                        </a:rPr>
                        <a:t> </a:t>
                      </a:r>
                      <a:endParaRPr lang="it-IT" sz="140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tc>
                  <a:txBody>
                    <a:bodyPr/>
                    <a:lstStyle/>
                    <a:p>
                      <a:r>
                        <a:rPr lang="it-IT" sz="1400" dirty="0">
                          <a:effectLst/>
                        </a:rPr>
                        <a:t>conoscitive relative alla rilevanza delle criticità</a:t>
                      </a:r>
                      <a:endParaRPr lang="it-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2383" marR="42383" marT="0" marB="0"/>
                </a:tc>
                <a:extLst>
                  <a:ext uri="{0D108BD9-81ED-4DB2-BD59-A6C34878D82A}">
                    <a16:rowId xmlns:a16="http://schemas.microsoft.com/office/drawing/2014/main" val="788285366"/>
                  </a:ext>
                </a:extLst>
              </a:tr>
            </a:tbl>
          </a:graphicData>
        </a:graphic>
      </p:graphicFrame>
    </p:spTree>
    <p:extLst>
      <p:ext uri="{BB962C8B-B14F-4D97-AF65-F5344CB8AC3E}">
        <p14:creationId xmlns:p14="http://schemas.microsoft.com/office/powerpoint/2010/main" val="195530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96723B5E-D531-4399-9500-508F735170C0}"/>
              </a:ext>
            </a:extLst>
          </p:cNvPr>
          <p:cNvSpPr>
            <a:spLocks noGrp="1" noChangeArrowheads="1"/>
          </p:cNvSpPr>
          <p:nvPr>
            <p:ph type="title"/>
          </p:nvPr>
        </p:nvSpPr>
        <p:spPr>
          <a:xfrm>
            <a:off x="3200399" y="480975"/>
            <a:ext cx="8402595" cy="584200"/>
          </a:xfrm>
        </p:spPr>
        <p:txBody>
          <a:bodyPr>
            <a:normAutofit fontScale="90000"/>
          </a:bodyPr>
          <a:lstStyle/>
          <a:p>
            <a:pPr algn="ctr"/>
            <a:r>
              <a:rPr lang="it-IT" altLang="it-IT" sz="2700" b="1" dirty="0"/>
              <a:t>Prolusioni Inaugurazione dell’anno accademico Sapienza</a:t>
            </a:r>
            <a:br>
              <a:rPr lang="it-IT" altLang="it-IT" sz="2700" b="1" dirty="0"/>
            </a:br>
            <a:r>
              <a:rPr lang="it-IT" altLang="it-IT" sz="2700" i="1" dirty="0"/>
              <a:t>Quarta Missione: Equità, Diversità come valore, inclusione, lotta alle disuguaglianze</a:t>
            </a:r>
            <a:br>
              <a:rPr lang="it-IT" altLang="it-IT" sz="2000" dirty="0"/>
            </a:br>
            <a:endParaRPr lang="it-IT" altLang="it-IT" sz="2000" dirty="0"/>
          </a:p>
        </p:txBody>
      </p:sp>
      <p:sp>
        <p:nvSpPr>
          <p:cNvPr id="14339" name="Segnaposto contenuto 2">
            <a:extLst>
              <a:ext uri="{FF2B5EF4-FFF2-40B4-BE49-F238E27FC236}">
                <a16:creationId xmlns:a16="http://schemas.microsoft.com/office/drawing/2014/main" id="{0457F979-9142-4F88-B7C7-9698CBAFE3C3}"/>
              </a:ext>
            </a:extLst>
          </p:cNvPr>
          <p:cNvSpPr>
            <a:spLocks noGrp="1" noChangeArrowheads="1"/>
          </p:cNvSpPr>
          <p:nvPr>
            <p:ph idx="1"/>
          </p:nvPr>
        </p:nvSpPr>
        <p:spPr>
          <a:xfrm>
            <a:off x="1826898" y="1159513"/>
            <a:ext cx="8684355" cy="1408193"/>
          </a:xfrm>
        </p:spPr>
        <p:txBody>
          <a:bodyPr/>
          <a:lstStyle/>
          <a:p>
            <a:pPr marL="0" indent="0">
              <a:buNone/>
            </a:pPr>
            <a:endParaRPr lang="it-IT" altLang="it-IT" sz="2000" b="1" dirty="0"/>
          </a:p>
          <a:p>
            <a:pPr marL="0" indent="0">
              <a:buNone/>
            </a:pPr>
            <a:endParaRPr lang="it-IT" altLang="it-IT" sz="2000" dirty="0"/>
          </a:p>
        </p:txBody>
      </p:sp>
      <p:sp>
        <p:nvSpPr>
          <p:cNvPr id="14340" name="Segnaposto data 3">
            <a:extLst>
              <a:ext uri="{FF2B5EF4-FFF2-40B4-BE49-F238E27FC236}">
                <a16:creationId xmlns:a16="http://schemas.microsoft.com/office/drawing/2014/main" id="{F562C52A-C1B8-4840-B654-4E839425601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07.10.2022</a:t>
            </a:r>
          </a:p>
        </p:txBody>
      </p:sp>
      <p:sp>
        <p:nvSpPr>
          <p:cNvPr id="14341" name="Segnaposto piè di pagina 4">
            <a:extLst>
              <a:ext uri="{FF2B5EF4-FFF2-40B4-BE49-F238E27FC236}">
                <a16:creationId xmlns:a16="http://schemas.microsoft.com/office/drawing/2014/main" id="{6264059B-F6BF-425F-A51E-E7A86EC80C83}"/>
              </a:ext>
            </a:extLst>
          </p:cNvPr>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900" dirty="0">
                <a:solidFill>
                  <a:schemeClr val="bg1"/>
                </a:solidFill>
              </a:rPr>
              <a:t>Verso la «Quarta Missione»: il caso Sapienza</a:t>
            </a:r>
          </a:p>
        </p:txBody>
      </p:sp>
      <p:sp>
        <p:nvSpPr>
          <p:cNvPr id="14342" name="Segnaposto numero diapositiva 5">
            <a:extLst>
              <a:ext uri="{FF2B5EF4-FFF2-40B4-BE49-F238E27FC236}">
                <a16:creationId xmlns:a16="http://schemas.microsoft.com/office/drawing/2014/main" id="{15561C88-FF54-4DB6-9ECC-1271123540B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99A0E5A7-8866-499D-94DD-D7983508ECFA}" type="slidenum">
              <a:rPr lang="it-IT" altLang="it-IT" sz="1100">
                <a:solidFill>
                  <a:schemeClr val="bg1"/>
                </a:solidFill>
              </a:rPr>
              <a:pPr>
                <a:spcBef>
                  <a:spcPct val="0"/>
                </a:spcBef>
                <a:buClrTx/>
                <a:buFontTx/>
                <a:buNone/>
              </a:pPr>
              <a:t>5</a:t>
            </a:fld>
            <a:endParaRPr lang="it-IT" altLang="it-IT" sz="1100">
              <a:solidFill>
                <a:schemeClr val="bg1"/>
              </a:solidFill>
            </a:endParaRPr>
          </a:p>
        </p:txBody>
      </p:sp>
      <p:graphicFrame>
        <p:nvGraphicFramePr>
          <p:cNvPr id="14346" name="CasellaDiTesto 4">
            <a:extLst>
              <a:ext uri="{FF2B5EF4-FFF2-40B4-BE49-F238E27FC236}">
                <a16:creationId xmlns:a16="http://schemas.microsoft.com/office/drawing/2014/main" id="{371E1C1C-4178-DA57-748E-2D85B5B962C8}"/>
              </a:ext>
            </a:extLst>
          </p:cNvPr>
          <p:cNvGraphicFramePr/>
          <p:nvPr>
            <p:extLst>
              <p:ext uri="{D42A27DB-BD31-4B8C-83A1-F6EECF244321}">
                <p14:modId xmlns:p14="http://schemas.microsoft.com/office/powerpoint/2010/main" val="1025006115"/>
              </p:ext>
            </p:extLst>
          </p:nvPr>
        </p:nvGraphicFramePr>
        <p:xfrm>
          <a:off x="3369364" y="1555036"/>
          <a:ext cx="8913251" cy="4801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magine 5">
            <a:extLst>
              <a:ext uri="{FF2B5EF4-FFF2-40B4-BE49-F238E27FC236}">
                <a16:creationId xmlns:a16="http://schemas.microsoft.com/office/drawing/2014/main" id="{48F6534A-A541-F865-D0AE-10B44F077982}"/>
              </a:ext>
            </a:extLst>
          </p:cNvPr>
          <p:cNvPicPr>
            <a:picLocks noChangeAspect="1"/>
          </p:cNvPicPr>
          <p:nvPr/>
        </p:nvPicPr>
        <p:blipFill>
          <a:blip r:embed="rId7"/>
          <a:stretch>
            <a:fillRect/>
          </a:stretch>
        </p:blipFill>
        <p:spPr>
          <a:xfrm>
            <a:off x="55535" y="-110965"/>
            <a:ext cx="3210698" cy="3092704"/>
          </a:xfrm>
          <a:prstGeom prst="rect">
            <a:avLst/>
          </a:prstGeom>
        </p:spPr>
      </p:pic>
      <p:sp>
        <p:nvSpPr>
          <p:cNvPr id="3" name="CasellaDiTesto 2">
            <a:extLst>
              <a:ext uri="{FF2B5EF4-FFF2-40B4-BE49-F238E27FC236}">
                <a16:creationId xmlns:a16="http://schemas.microsoft.com/office/drawing/2014/main" id="{2D14E17A-957E-FC76-B7A9-89E12D2717B2}"/>
              </a:ext>
            </a:extLst>
          </p:cNvPr>
          <p:cNvSpPr txBox="1"/>
          <p:nvPr/>
        </p:nvSpPr>
        <p:spPr>
          <a:xfrm>
            <a:off x="7261" y="3167901"/>
            <a:ext cx="3307246" cy="3416320"/>
          </a:xfrm>
          <a:prstGeom prst="rect">
            <a:avLst/>
          </a:prstGeom>
          <a:noFill/>
        </p:spPr>
        <p:txBody>
          <a:bodyPr wrap="square">
            <a:spAutoFit/>
          </a:bodyPr>
          <a:lstStyle/>
          <a:p>
            <a:pPr algn="l"/>
            <a:r>
              <a:rPr lang="it-IT" sz="900" b="1" i="0" u="none" strike="noStrike" dirty="0">
                <a:solidFill>
                  <a:srgbClr val="212121"/>
                </a:solidFill>
                <a:effectLst/>
                <a:latin typeface="Open Sans" panose="020B0606030504020204" pitchFamily="34" charset="0"/>
                <a:hlinkClick r:id="rId8"/>
              </a:rPr>
              <a:t>AREA TERZA E QUARTA MISSIONE</a:t>
            </a:r>
            <a:endParaRPr lang="it-IT" sz="900" b="0" i="0" u="none" strike="noStrike" dirty="0">
              <a:solidFill>
                <a:srgbClr val="212121"/>
              </a:solidFill>
              <a:effectLst/>
              <a:latin typeface="Verdana" panose="020B0604030504040204" pitchFamily="34" charset="0"/>
            </a:endParaRPr>
          </a:p>
          <a:p>
            <a:pPr algn="l">
              <a:buFont typeface="Arial" panose="020B0604020202020204" pitchFamily="34" charset="0"/>
              <a:buChar char="•"/>
            </a:pPr>
            <a:r>
              <a:rPr lang="it-IT" sz="900" b="1" i="0" u="none" strike="noStrike" dirty="0">
                <a:solidFill>
                  <a:srgbClr val="222222"/>
                </a:solidFill>
                <a:effectLst/>
                <a:latin typeface="Verdana" panose="020B0604030504040204" pitchFamily="34" charset="0"/>
              </a:rPr>
              <a:t>Giuseppe Ciccarone</a:t>
            </a:r>
            <a:br>
              <a:rPr lang="it-IT" sz="900" b="0" i="0" u="none" strike="noStrike" dirty="0">
                <a:solidFill>
                  <a:srgbClr val="222222"/>
                </a:solidFill>
                <a:effectLst/>
                <a:latin typeface="Verdana" panose="020B0604030504040204" pitchFamily="34" charset="0"/>
              </a:rPr>
            </a:br>
            <a:r>
              <a:rPr lang="it-IT" sz="900" b="0" i="0" u="none" strike="noStrike" dirty="0">
                <a:solidFill>
                  <a:srgbClr val="222222"/>
                </a:solidFill>
                <a:effectLst/>
                <a:latin typeface="Verdana" panose="020B0604030504040204" pitchFamily="34" charset="0"/>
              </a:rPr>
              <a:t>Prorettore alla Terza Missione</a:t>
            </a:r>
          </a:p>
          <a:p>
            <a:pPr algn="l">
              <a:buFont typeface="Arial" panose="020B0604020202020204" pitchFamily="34" charset="0"/>
              <a:buChar char="•"/>
            </a:pPr>
            <a:r>
              <a:rPr lang="it-IT" sz="900" b="1" i="0" u="none" strike="noStrike" dirty="0">
                <a:solidFill>
                  <a:srgbClr val="222222"/>
                </a:solidFill>
                <a:effectLst/>
                <a:latin typeface="Verdana" panose="020B0604030504040204" pitchFamily="34" charset="0"/>
              </a:rPr>
              <a:t>Fabio Lucidi</a:t>
            </a:r>
            <a:br>
              <a:rPr lang="it-IT" sz="900" b="0" i="0" u="none" strike="noStrike" dirty="0">
                <a:solidFill>
                  <a:srgbClr val="222222"/>
                </a:solidFill>
                <a:effectLst/>
                <a:latin typeface="Verdana" panose="020B0604030504040204" pitchFamily="34" charset="0"/>
              </a:rPr>
            </a:br>
            <a:r>
              <a:rPr lang="it-IT" sz="900" b="0" i="0" u="none" strike="noStrike" dirty="0">
                <a:solidFill>
                  <a:srgbClr val="222222"/>
                </a:solidFill>
                <a:effectLst/>
                <a:latin typeface="Verdana" panose="020B0604030504040204" pitchFamily="34" charset="0"/>
              </a:rPr>
              <a:t>Prorettore alla Quarta Missione ed ai rapporti con la Comunità Studentesca</a:t>
            </a:r>
          </a:p>
          <a:p>
            <a:pPr algn="l">
              <a:buFont typeface="Arial" panose="020B0604020202020204" pitchFamily="34" charset="0"/>
              <a:buChar char="•"/>
            </a:pPr>
            <a:r>
              <a:rPr lang="it-IT" sz="900" b="1" i="0" u="none" strike="noStrike" dirty="0">
                <a:solidFill>
                  <a:srgbClr val="222222"/>
                </a:solidFill>
                <a:effectLst/>
                <a:latin typeface="Verdana" panose="020B0604030504040204" pitchFamily="34" charset="0"/>
              </a:rPr>
              <a:t>Daniela De Leo</a:t>
            </a:r>
            <a:br>
              <a:rPr lang="it-IT" sz="900" b="0" i="0" u="none" strike="noStrike" dirty="0">
                <a:solidFill>
                  <a:srgbClr val="222222"/>
                </a:solidFill>
                <a:effectLst/>
                <a:latin typeface="Verdana" panose="020B0604030504040204" pitchFamily="34" charset="0"/>
              </a:rPr>
            </a:br>
            <a:r>
              <a:rPr lang="it-IT" sz="900" b="0" i="0" u="none" strike="noStrike" dirty="0">
                <a:solidFill>
                  <a:srgbClr val="222222"/>
                </a:solidFill>
                <a:effectLst/>
                <a:latin typeface="Verdana" panose="020B0604030504040204" pitchFamily="34" charset="0"/>
              </a:rPr>
              <a:t>Prorettrice al Public Engagement</a:t>
            </a:r>
          </a:p>
          <a:p>
            <a:pPr algn="l">
              <a:buFont typeface="Arial" panose="020B0604020202020204" pitchFamily="34" charset="0"/>
              <a:buChar char="•"/>
            </a:pPr>
            <a:r>
              <a:rPr lang="it-IT" sz="900" b="1" i="0" u="none" strike="noStrike" dirty="0">
                <a:solidFill>
                  <a:srgbClr val="222222"/>
                </a:solidFill>
                <a:effectLst/>
                <a:latin typeface="Verdana" panose="020B0604030504040204" pitchFamily="34" charset="0"/>
              </a:rPr>
              <a:t>Francesca Bozzano</a:t>
            </a:r>
            <a:br>
              <a:rPr lang="it-IT" sz="900" b="0" i="0" u="none" strike="noStrike" dirty="0">
                <a:solidFill>
                  <a:srgbClr val="222222"/>
                </a:solidFill>
                <a:effectLst/>
                <a:latin typeface="Verdana" panose="020B0604030504040204" pitchFamily="34" charset="0"/>
              </a:rPr>
            </a:br>
            <a:r>
              <a:rPr lang="it-IT" sz="900" b="0" i="0" u="none" strike="noStrike" dirty="0">
                <a:solidFill>
                  <a:srgbClr val="222222"/>
                </a:solidFill>
                <a:effectLst/>
                <a:latin typeface="Verdana" panose="020B0604030504040204" pitchFamily="34" charset="0"/>
              </a:rPr>
              <a:t>Prorettrice ai Rapporti con centri ed enti di ricerca, consorzi e associazioni per la Terza missione</a:t>
            </a:r>
          </a:p>
          <a:p>
            <a:pPr algn="l">
              <a:buFont typeface="Arial" panose="020B0604020202020204" pitchFamily="34" charset="0"/>
              <a:buChar char="•"/>
            </a:pPr>
            <a:r>
              <a:rPr lang="it-IT" sz="900" b="1" i="0" u="none" strike="noStrike" dirty="0">
                <a:solidFill>
                  <a:srgbClr val="222222"/>
                </a:solidFill>
                <a:effectLst/>
                <a:latin typeface="Verdana" panose="020B0604030504040204" pitchFamily="34" charset="0"/>
              </a:rPr>
              <a:t>Alberto Pastore</a:t>
            </a:r>
            <a:br>
              <a:rPr lang="it-IT" sz="900" b="0" i="0" u="none" strike="noStrike" dirty="0">
                <a:solidFill>
                  <a:srgbClr val="222222"/>
                </a:solidFill>
                <a:effectLst/>
                <a:latin typeface="Verdana" panose="020B0604030504040204" pitchFamily="34" charset="0"/>
              </a:rPr>
            </a:br>
            <a:r>
              <a:rPr lang="it-IT" sz="900" b="0" i="0" u="none" strike="noStrike" dirty="0">
                <a:solidFill>
                  <a:srgbClr val="222222"/>
                </a:solidFill>
                <a:effectLst/>
                <a:latin typeface="Verdana" panose="020B0604030504040204" pitchFamily="34" charset="0"/>
              </a:rPr>
              <a:t>Prorettore per Placement, scouting, fundraising e incubazione di impresa</a:t>
            </a:r>
          </a:p>
          <a:p>
            <a:pPr algn="l">
              <a:buFont typeface="Arial" panose="020B0604020202020204" pitchFamily="34" charset="0"/>
              <a:buChar char="•"/>
            </a:pPr>
            <a:r>
              <a:rPr lang="it-IT" sz="900" b="1" i="0" u="none" strike="noStrike" dirty="0">
                <a:solidFill>
                  <a:srgbClr val="222222"/>
                </a:solidFill>
                <a:effectLst/>
                <a:latin typeface="Verdana" panose="020B0604030504040204" pitchFamily="34" charset="0"/>
              </a:rPr>
              <a:t>Luigi Cinque</a:t>
            </a:r>
            <a:br>
              <a:rPr lang="it-IT" sz="900" b="0" i="0" u="none" strike="noStrike" dirty="0">
                <a:solidFill>
                  <a:srgbClr val="222222"/>
                </a:solidFill>
                <a:effectLst/>
                <a:latin typeface="Verdana" panose="020B0604030504040204" pitchFamily="34" charset="0"/>
              </a:rPr>
            </a:br>
            <a:r>
              <a:rPr lang="it-IT" sz="900" b="0" i="0" u="none" strike="noStrike" dirty="0">
                <a:solidFill>
                  <a:srgbClr val="222222"/>
                </a:solidFill>
                <a:effectLst/>
                <a:latin typeface="Verdana" panose="020B0604030504040204" pitchFamily="34" charset="0"/>
              </a:rPr>
              <a:t>Delegato per gli Strumenti digitali per la Terza missione</a:t>
            </a:r>
          </a:p>
          <a:p>
            <a:pPr algn="l">
              <a:buFont typeface="Arial" panose="020B0604020202020204" pitchFamily="34" charset="0"/>
              <a:buChar char="•"/>
            </a:pPr>
            <a:r>
              <a:rPr lang="it-IT" sz="900" b="1" i="0" u="none" strike="noStrike" dirty="0">
                <a:solidFill>
                  <a:srgbClr val="222222"/>
                </a:solidFill>
                <a:effectLst/>
                <a:latin typeface="Verdana" panose="020B0604030504040204" pitchFamily="34" charset="0"/>
              </a:rPr>
              <a:t>Augusto D'Angelo</a:t>
            </a:r>
            <a:br>
              <a:rPr lang="it-IT" sz="900" b="0" i="0" u="none" strike="noStrike" dirty="0">
                <a:solidFill>
                  <a:srgbClr val="222222"/>
                </a:solidFill>
                <a:effectLst/>
                <a:latin typeface="Verdana" panose="020B0604030504040204" pitchFamily="34" charset="0"/>
              </a:rPr>
            </a:br>
            <a:r>
              <a:rPr lang="it-IT" sz="900" b="0" i="0" u="none" strike="noStrike" dirty="0">
                <a:solidFill>
                  <a:srgbClr val="222222"/>
                </a:solidFill>
                <a:effectLst/>
                <a:latin typeface="Verdana" panose="020B0604030504040204" pitchFamily="34" charset="0"/>
              </a:rPr>
              <a:t>Delegato per i Rapporti con gli Enti del Terzo Settore</a:t>
            </a:r>
          </a:p>
          <a:p>
            <a:pPr algn="l">
              <a:buFont typeface="Arial" panose="020B0604020202020204" pitchFamily="34" charset="0"/>
              <a:buChar char="•"/>
            </a:pPr>
            <a:r>
              <a:rPr lang="it-IT" sz="900" b="1" i="0" u="none" strike="noStrike" dirty="0">
                <a:solidFill>
                  <a:srgbClr val="222222"/>
                </a:solidFill>
                <a:effectLst/>
                <a:latin typeface="Verdana" panose="020B0604030504040204" pitchFamily="34" charset="0"/>
              </a:rPr>
              <a:t>Pasquale Bronzo</a:t>
            </a:r>
            <a:br>
              <a:rPr lang="it-IT" sz="900" b="0" i="0" u="none" strike="noStrike" dirty="0">
                <a:solidFill>
                  <a:srgbClr val="222222"/>
                </a:solidFill>
                <a:effectLst/>
                <a:latin typeface="Verdana" panose="020B0604030504040204" pitchFamily="34" charset="0"/>
              </a:rPr>
            </a:br>
            <a:r>
              <a:rPr lang="it-IT" sz="900" b="0" i="0" u="none" strike="noStrike" dirty="0">
                <a:solidFill>
                  <a:srgbClr val="222222"/>
                </a:solidFill>
                <a:effectLst/>
                <a:latin typeface="Verdana" panose="020B0604030504040204" pitchFamily="34" charset="0"/>
              </a:rPr>
              <a:t>Delegato per il Polo Universitario Penitenziario di Sapienza</a:t>
            </a:r>
          </a:p>
          <a:p>
            <a:pPr algn="l">
              <a:buFont typeface="Arial" panose="020B0604020202020204" pitchFamily="34" charset="0"/>
              <a:buChar char="•"/>
            </a:pPr>
            <a:r>
              <a:rPr lang="it-IT" sz="900" b="1" i="0" u="none" strike="noStrike" dirty="0">
                <a:solidFill>
                  <a:srgbClr val="222222"/>
                </a:solidFill>
                <a:effectLst/>
                <a:latin typeface="Verdana" panose="020B0604030504040204" pitchFamily="34" charset="0"/>
              </a:rPr>
              <a:t>Anna Maria Speranza</a:t>
            </a:r>
            <a:br>
              <a:rPr lang="it-IT" sz="900" b="0" i="0" u="none" strike="noStrike" dirty="0">
                <a:solidFill>
                  <a:srgbClr val="222222"/>
                </a:solidFill>
                <a:effectLst/>
                <a:latin typeface="Verdana" panose="020B0604030504040204" pitchFamily="34" charset="0"/>
              </a:rPr>
            </a:br>
            <a:r>
              <a:rPr lang="it-IT" sz="900" b="0" i="0" u="none" strike="noStrike" dirty="0">
                <a:solidFill>
                  <a:srgbClr val="222222"/>
                </a:solidFill>
                <a:effectLst/>
                <a:latin typeface="Verdana" panose="020B0604030504040204" pitchFamily="34" charset="0"/>
              </a:rPr>
              <a:t>Delegata ai Servizi di counselling di Ateneo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44B38EC-E7FF-0A45-8775-FD5423612214}"/>
              </a:ext>
            </a:extLst>
          </p:cNvPr>
          <p:cNvPicPr/>
          <p:nvPr/>
        </p:nvPicPr>
        <p:blipFill rotWithShape="1">
          <a:blip r:embed="rId2" cstate="print">
            <a:extLst>
              <a:ext uri="{28A0092B-C50C-407E-A947-70E740481C1C}">
                <a14:useLocalDpi xmlns:a14="http://schemas.microsoft.com/office/drawing/2010/main" val="0"/>
              </a:ext>
            </a:extLst>
          </a:blip>
          <a:srcRect t="9091" r="13808"/>
          <a:stretch/>
        </p:blipFill>
        <p:spPr bwMode="auto">
          <a:xfrm>
            <a:off x="3522468" y="10"/>
            <a:ext cx="8669532" cy="6857990"/>
          </a:xfrm>
          <a:prstGeom prst="rect">
            <a:avLst/>
          </a:prstGeom>
          <a:extLst>
            <a:ext uri="{53640926-AAD7-44D8-BBD7-CCE9431645EC}">
              <a14:shadowObscured xmlns:a14="http://schemas.microsoft.com/office/drawing/2010/main"/>
            </a:ext>
          </a:extLst>
        </p:spPr>
      </p:pic>
      <p:sp>
        <p:nvSpPr>
          <p:cNvPr id="2" name="Titolo 1">
            <a:extLst>
              <a:ext uri="{FF2B5EF4-FFF2-40B4-BE49-F238E27FC236}">
                <a16:creationId xmlns:a16="http://schemas.microsoft.com/office/drawing/2014/main" id="{3DEF4426-2C1B-9544-8D4F-661122FCD220}"/>
              </a:ext>
            </a:extLst>
          </p:cNvPr>
          <p:cNvSpPr>
            <a:spLocks noGrp="1"/>
          </p:cNvSpPr>
          <p:nvPr>
            <p:ph type="title"/>
          </p:nvPr>
        </p:nvSpPr>
        <p:spPr>
          <a:xfrm>
            <a:off x="371094" y="1318763"/>
            <a:ext cx="5025855" cy="1124712"/>
          </a:xfrm>
        </p:spPr>
        <p:txBody>
          <a:bodyPr anchor="b">
            <a:normAutofit fontScale="90000"/>
          </a:bodyPr>
          <a:lstStyle/>
          <a:p>
            <a:r>
              <a:rPr lang="it-IT" b="1" dirty="0"/>
              <a:t>SAPIENZA INCLUSIVA</a:t>
            </a:r>
            <a:br>
              <a:rPr lang="it-IT" dirty="0"/>
            </a:br>
            <a:r>
              <a:rPr lang="it-IT" b="1" dirty="0"/>
              <a:t>Schema portale</a:t>
            </a:r>
            <a:br>
              <a:rPr lang="it-IT" dirty="0"/>
            </a:br>
            <a:endParaRPr lang="it-IT" sz="2800" dirty="0"/>
          </a:p>
        </p:txBody>
      </p:sp>
      <p:sp>
        <p:nvSpPr>
          <p:cNvPr id="3" name="Segnaposto contenuto 2">
            <a:extLst>
              <a:ext uri="{FF2B5EF4-FFF2-40B4-BE49-F238E27FC236}">
                <a16:creationId xmlns:a16="http://schemas.microsoft.com/office/drawing/2014/main" id="{2454DBCD-22D3-6A4A-A2BF-37E09CF1D8DD}"/>
              </a:ext>
            </a:extLst>
          </p:cNvPr>
          <p:cNvSpPr>
            <a:spLocks noGrp="1"/>
          </p:cNvSpPr>
          <p:nvPr>
            <p:ph idx="1"/>
          </p:nvPr>
        </p:nvSpPr>
        <p:spPr>
          <a:xfrm>
            <a:off x="132555" y="2727994"/>
            <a:ext cx="3853036" cy="3207258"/>
          </a:xfrm>
        </p:spPr>
        <p:txBody>
          <a:bodyPr anchor="t">
            <a:normAutofit fontScale="70000" lnSpcReduction="20000"/>
          </a:bodyPr>
          <a:lstStyle/>
          <a:p>
            <a:r>
              <a:rPr lang="it-IT" dirty="0"/>
              <a:t>Il Comitato Tecnico scientifico su Diversità e inclusione (link alla pagina) (che include delegata per la parità, per il counselling, per Disabilità e DSA)</a:t>
            </a:r>
          </a:p>
          <a:p>
            <a:r>
              <a:rPr lang="it-IT" dirty="0"/>
              <a:t>Il Comitato Unico di Garanzia (link alla pagina)</a:t>
            </a:r>
          </a:p>
          <a:p>
            <a:r>
              <a:rPr lang="it-IT" dirty="0"/>
              <a:t>Consigliera di fiducia/garanti (link alla pagina)</a:t>
            </a:r>
          </a:p>
          <a:p>
            <a:r>
              <a:rPr lang="it-IT" dirty="0"/>
              <a:t>Lo sportello per </a:t>
            </a:r>
            <a:r>
              <a:rPr lang="it-IT" dirty="0" err="1"/>
              <a:t>Disabiità</a:t>
            </a:r>
            <a:r>
              <a:rPr lang="it-IT" dirty="0"/>
              <a:t> e DSA (link alla pagina)</a:t>
            </a:r>
            <a:r>
              <a:rPr lang="it-IT" sz="1800" dirty="0"/>
              <a:t> </a:t>
            </a:r>
          </a:p>
          <a:p>
            <a:endParaRPr lang="it-IT" sz="1800" dirty="0"/>
          </a:p>
          <a:p>
            <a:endParaRPr lang="it-IT" sz="1700" dirty="0"/>
          </a:p>
        </p:txBody>
      </p:sp>
    </p:spTree>
    <p:extLst>
      <p:ext uri="{BB962C8B-B14F-4D97-AF65-F5344CB8AC3E}">
        <p14:creationId xmlns:p14="http://schemas.microsoft.com/office/powerpoint/2010/main" val="390554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2" name="Rettangolo 1">
            <a:extLst>
              <a:ext uri="{FF2B5EF4-FFF2-40B4-BE49-F238E27FC236}">
                <a16:creationId xmlns:a16="http://schemas.microsoft.com/office/drawing/2014/main" id="{45BCEDFA-380B-B546-8C6E-086C7B49C1E4}"/>
              </a:ext>
            </a:extLst>
          </p:cNvPr>
          <p:cNvSpPr/>
          <p:nvPr/>
        </p:nvSpPr>
        <p:spPr>
          <a:xfrm>
            <a:off x="592416" y="2462862"/>
            <a:ext cx="3822192"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err="1">
                <a:solidFill>
                  <a:schemeClr val="bg1"/>
                </a:solidFill>
              </a:rPr>
              <a:t>Mappatura</a:t>
            </a:r>
            <a:r>
              <a:rPr lang="en-US" sz="2000" dirty="0">
                <a:solidFill>
                  <a:schemeClr val="bg1"/>
                </a:solidFill>
              </a:rPr>
              <a:t> </a:t>
            </a:r>
            <a:r>
              <a:rPr lang="en-US" sz="2000" dirty="0" err="1">
                <a:solidFill>
                  <a:schemeClr val="bg1"/>
                </a:solidFill>
              </a:rPr>
              <a:t>delle</a:t>
            </a:r>
            <a:r>
              <a:rPr lang="en-US" sz="2000" dirty="0">
                <a:solidFill>
                  <a:schemeClr val="bg1"/>
                </a:solidFill>
              </a:rPr>
              <a:t> </a:t>
            </a:r>
            <a:r>
              <a:rPr lang="en-US" sz="2000" dirty="0" err="1">
                <a:solidFill>
                  <a:schemeClr val="bg1"/>
                </a:solidFill>
              </a:rPr>
              <a:t>percezioni</a:t>
            </a:r>
            <a:r>
              <a:rPr lang="en-US" sz="2000" dirty="0">
                <a:solidFill>
                  <a:schemeClr val="bg1"/>
                </a:solidFill>
              </a:rPr>
              <a:t> </a:t>
            </a:r>
            <a:r>
              <a:rPr lang="en-US" sz="2000" dirty="0" err="1">
                <a:solidFill>
                  <a:schemeClr val="bg1"/>
                </a:solidFill>
              </a:rPr>
              <a:t>su</a:t>
            </a:r>
            <a:r>
              <a:rPr lang="en-US" sz="2000" dirty="0">
                <a:solidFill>
                  <a:schemeClr val="bg1"/>
                </a:solidFill>
              </a:rPr>
              <a:t> diverse </a:t>
            </a:r>
            <a:r>
              <a:rPr lang="en-US" sz="2000" dirty="0" err="1">
                <a:solidFill>
                  <a:schemeClr val="bg1"/>
                </a:solidFill>
              </a:rPr>
              <a:t>aree</a:t>
            </a:r>
            <a:r>
              <a:rPr lang="en-US" sz="2000" dirty="0">
                <a:solidFill>
                  <a:schemeClr val="bg1"/>
                </a:solidFill>
              </a:rPr>
              <a:t> di </a:t>
            </a:r>
            <a:r>
              <a:rPr lang="en-US" sz="2000" dirty="0" err="1">
                <a:solidFill>
                  <a:schemeClr val="bg1"/>
                </a:solidFill>
              </a:rPr>
              <a:t>possibile</a:t>
            </a:r>
            <a:r>
              <a:rPr lang="en-US" sz="2000" dirty="0">
                <a:solidFill>
                  <a:schemeClr val="bg1"/>
                </a:solidFill>
              </a:rPr>
              <a:t> </a:t>
            </a:r>
            <a:r>
              <a:rPr lang="en-US" sz="2000" dirty="0" err="1">
                <a:solidFill>
                  <a:schemeClr val="bg1"/>
                </a:solidFill>
              </a:rPr>
              <a:t>discriminazione</a:t>
            </a:r>
            <a:r>
              <a:rPr lang="en-US" sz="2000" dirty="0">
                <a:solidFill>
                  <a:schemeClr val="bg1"/>
                </a:solidFill>
              </a:rPr>
              <a:t>, </a:t>
            </a:r>
            <a:r>
              <a:rPr lang="en-US" sz="2000" dirty="0" err="1">
                <a:solidFill>
                  <a:schemeClr val="bg1"/>
                </a:solidFill>
              </a:rPr>
              <a:t>sugli</a:t>
            </a:r>
            <a:r>
              <a:rPr lang="en-US" sz="2000" dirty="0">
                <a:solidFill>
                  <a:schemeClr val="bg1"/>
                </a:solidFill>
              </a:rPr>
              <a:t> </a:t>
            </a:r>
            <a:r>
              <a:rPr lang="en-US" sz="2000" dirty="0" err="1">
                <a:solidFill>
                  <a:schemeClr val="bg1"/>
                </a:solidFill>
              </a:rPr>
              <a:t>effetti</a:t>
            </a:r>
            <a:r>
              <a:rPr lang="en-US" sz="2000" dirty="0">
                <a:solidFill>
                  <a:schemeClr val="bg1"/>
                </a:solidFill>
              </a:rPr>
              <a:t> </a:t>
            </a:r>
            <a:r>
              <a:rPr lang="en-US" sz="2000" dirty="0" err="1">
                <a:solidFill>
                  <a:schemeClr val="bg1"/>
                </a:solidFill>
              </a:rPr>
              <a:t>che</a:t>
            </a:r>
            <a:r>
              <a:rPr lang="en-US" sz="2000" dirty="0">
                <a:solidFill>
                  <a:schemeClr val="bg1"/>
                </a:solidFill>
              </a:rPr>
              <a:t> </a:t>
            </a:r>
            <a:r>
              <a:rPr lang="en-US" sz="2000" dirty="0" err="1">
                <a:solidFill>
                  <a:schemeClr val="bg1"/>
                </a:solidFill>
              </a:rPr>
              <a:t>possono</a:t>
            </a:r>
            <a:r>
              <a:rPr lang="en-US" sz="2000" dirty="0">
                <a:solidFill>
                  <a:schemeClr val="bg1"/>
                </a:solidFill>
              </a:rPr>
              <a:t> </a:t>
            </a:r>
            <a:r>
              <a:rPr lang="en-US" sz="2000" dirty="0" err="1">
                <a:solidFill>
                  <a:schemeClr val="bg1"/>
                </a:solidFill>
              </a:rPr>
              <a:t>avere</a:t>
            </a:r>
            <a:r>
              <a:rPr lang="en-US" sz="2000" dirty="0">
                <a:solidFill>
                  <a:schemeClr val="bg1"/>
                </a:solidFill>
              </a:rPr>
              <a:t> </a:t>
            </a:r>
            <a:r>
              <a:rPr lang="en-US" sz="2000" dirty="0" err="1">
                <a:solidFill>
                  <a:schemeClr val="bg1"/>
                </a:solidFill>
              </a:rPr>
              <a:t>sul</a:t>
            </a:r>
            <a:r>
              <a:rPr lang="en-US" sz="2000" dirty="0">
                <a:solidFill>
                  <a:schemeClr val="bg1"/>
                </a:solidFill>
              </a:rPr>
              <a:t> </a:t>
            </a:r>
            <a:r>
              <a:rPr lang="en-US" sz="2000" dirty="0" err="1">
                <a:solidFill>
                  <a:schemeClr val="bg1"/>
                </a:solidFill>
              </a:rPr>
              <a:t>benessere</a:t>
            </a:r>
            <a:r>
              <a:rPr lang="en-US" sz="2000" dirty="0">
                <a:solidFill>
                  <a:schemeClr val="bg1"/>
                </a:solidFill>
              </a:rPr>
              <a:t> </a:t>
            </a:r>
            <a:r>
              <a:rPr lang="en-US" sz="2000" dirty="0" err="1">
                <a:solidFill>
                  <a:schemeClr val="bg1"/>
                </a:solidFill>
              </a:rPr>
              <a:t>percepito</a:t>
            </a:r>
            <a:r>
              <a:rPr lang="en-US" sz="2000" dirty="0">
                <a:solidFill>
                  <a:schemeClr val="bg1"/>
                </a:solidFill>
              </a:rPr>
              <a:t> </a:t>
            </a:r>
            <a:r>
              <a:rPr lang="en-US" sz="2000" dirty="0" err="1">
                <a:solidFill>
                  <a:schemeClr val="bg1"/>
                </a:solidFill>
              </a:rPr>
              <a:t>sulla</a:t>
            </a:r>
            <a:r>
              <a:rPr lang="en-US" sz="2000" dirty="0">
                <a:solidFill>
                  <a:schemeClr val="bg1"/>
                </a:solidFill>
              </a:rPr>
              <a:t> </a:t>
            </a:r>
            <a:r>
              <a:rPr lang="en-US" sz="2000" dirty="0" err="1">
                <a:solidFill>
                  <a:schemeClr val="bg1"/>
                </a:solidFill>
              </a:rPr>
              <a:t>conoscenza</a:t>
            </a:r>
            <a:r>
              <a:rPr lang="en-US" sz="2000" dirty="0">
                <a:solidFill>
                  <a:schemeClr val="bg1"/>
                </a:solidFill>
              </a:rPr>
              <a:t> </a:t>
            </a:r>
            <a:r>
              <a:rPr lang="en-US" sz="2000" dirty="0" err="1">
                <a:solidFill>
                  <a:schemeClr val="bg1"/>
                </a:solidFill>
              </a:rPr>
              <a:t>dei</a:t>
            </a:r>
            <a:r>
              <a:rPr lang="en-US" sz="2000" dirty="0">
                <a:solidFill>
                  <a:schemeClr val="bg1"/>
                </a:solidFill>
              </a:rPr>
              <a:t> </a:t>
            </a:r>
            <a:r>
              <a:rPr lang="en-US" sz="2000" dirty="0" err="1">
                <a:solidFill>
                  <a:schemeClr val="bg1"/>
                </a:solidFill>
              </a:rPr>
              <a:t>servizi</a:t>
            </a:r>
            <a:r>
              <a:rPr lang="en-US" sz="2000" dirty="0">
                <a:solidFill>
                  <a:schemeClr val="bg1"/>
                </a:solidFill>
              </a:rPr>
              <a:t> e </a:t>
            </a:r>
            <a:r>
              <a:rPr lang="en-US" sz="2000" dirty="0" err="1">
                <a:solidFill>
                  <a:schemeClr val="bg1"/>
                </a:solidFill>
              </a:rPr>
              <a:t>delle</a:t>
            </a:r>
            <a:r>
              <a:rPr lang="en-US" sz="2000" dirty="0">
                <a:solidFill>
                  <a:schemeClr val="bg1"/>
                </a:solidFill>
              </a:rPr>
              <a:t> </a:t>
            </a:r>
            <a:r>
              <a:rPr lang="en-US" sz="2000" dirty="0" err="1">
                <a:solidFill>
                  <a:schemeClr val="bg1"/>
                </a:solidFill>
              </a:rPr>
              <a:t>iniziative</a:t>
            </a:r>
            <a:r>
              <a:rPr lang="en-US" sz="2000" dirty="0">
                <a:solidFill>
                  <a:schemeClr val="bg1"/>
                </a:solidFill>
              </a:rPr>
              <a:t> di Sapienza per </a:t>
            </a:r>
            <a:r>
              <a:rPr lang="en-US" sz="2000" dirty="0" err="1">
                <a:solidFill>
                  <a:schemeClr val="bg1"/>
                </a:solidFill>
              </a:rPr>
              <a:t>l’inclusione</a:t>
            </a:r>
            <a:endParaRPr lang="en-US" sz="2000" dirty="0">
              <a:solidFill>
                <a:schemeClr val="bg1"/>
              </a:solidFill>
            </a:endParaRPr>
          </a:p>
        </p:txBody>
      </p:sp>
      <p:pic>
        <p:nvPicPr>
          <p:cNvPr id="5" name="Immagine 2">
            <a:extLst>
              <a:ext uri="{FF2B5EF4-FFF2-40B4-BE49-F238E27FC236}">
                <a16:creationId xmlns:a16="http://schemas.microsoft.com/office/drawing/2014/main" id="{A8EA7FFE-73B0-FD4B-859E-1A045D97B555}"/>
              </a:ext>
            </a:extLst>
          </p:cNvPr>
          <p:cNvPicPr>
            <a:picLocks noChangeAspect="1"/>
          </p:cNvPicPr>
          <p:nvPr/>
        </p:nvPicPr>
        <p:blipFill>
          <a:blip r:embed="rId2"/>
          <a:stretch>
            <a:fillRect/>
          </a:stretch>
        </p:blipFill>
        <p:spPr>
          <a:xfrm>
            <a:off x="5110716" y="951743"/>
            <a:ext cx="6596652" cy="4799064"/>
          </a:xfrm>
          <a:prstGeom prst="rect">
            <a:avLst/>
          </a:prstGeom>
        </p:spPr>
      </p:pic>
      <p:sp>
        <p:nvSpPr>
          <p:cNvPr id="4" name="CasellaDiTesto 3">
            <a:extLst>
              <a:ext uri="{FF2B5EF4-FFF2-40B4-BE49-F238E27FC236}">
                <a16:creationId xmlns:a16="http://schemas.microsoft.com/office/drawing/2014/main" id="{604C6263-2B39-AC4E-A35C-5174F9798343}"/>
              </a:ext>
            </a:extLst>
          </p:cNvPr>
          <p:cNvSpPr txBox="1"/>
          <p:nvPr/>
        </p:nvSpPr>
        <p:spPr>
          <a:xfrm>
            <a:off x="314210" y="305881"/>
            <a:ext cx="4334256" cy="1692771"/>
          </a:xfrm>
          <a:prstGeom prst="rect">
            <a:avLst/>
          </a:prstGeom>
          <a:noFill/>
        </p:spPr>
        <p:txBody>
          <a:bodyPr wrap="square" rtlCol="0">
            <a:spAutoFit/>
          </a:bodyPr>
          <a:lstStyle/>
          <a:p>
            <a:r>
              <a:rPr lang="it-IT" sz="2800" dirty="0">
                <a:solidFill>
                  <a:schemeClr val="bg1"/>
                </a:solidFill>
              </a:rPr>
              <a:t>Le nostre attività:</a:t>
            </a:r>
          </a:p>
          <a:p>
            <a:endParaRPr lang="it-IT" sz="2800" dirty="0">
              <a:solidFill>
                <a:schemeClr val="bg1"/>
              </a:solidFill>
            </a:endParaRPr>
          </a:p>
          <a:p>
            <a:r>
              <a:rPr lang="it-IT" sz="2400" dirty="0">
                <a:solidFill>
                  <a:schemeClr val="bg1"/>
                </a:solidFill>
              </a:rPr>
              <a:t>Conoscere la diversità, conoscere le discriminazioni</a:t>
            </a:r>
          </a:p>
        </p:txBody>
      </p:sp>
    </p:spTree>
    <p:extLst>
      <p:ext uri="{BB962C8B-B14F-4D97-AF65-F5344CB8AC3E}">
        <p14:creationId xmlns:p14="http://schemas.microsoft.com/office/powerpoint/2010/main" val="4253869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2" name="Rettangolo 1">
            <a:extLst>
              <a:ext uri="{FF2B5EF4-FFF2-40B4-BE49-F238E27FC236}">
                <a16:creationId xmlns:a16="http://schemas.microsoft.com/office/drawing/2014/main" id="{9E47928A-1C0C-1B44-9235-17F73E7FE08D}"/>
              </a:ext>
            </a:extLst>
          </p:cNvPr>
          <p:cNvSpPr/>
          <p:nvPr/>
        </p:nvSpPr>
        <p:spPr>
          <a:xfrm>
            <a:off x="593610" y="2121763"/>
            <a:ext cx="3822192"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700" dirty="0">
              <a:solidFill>
                <a:schemeClr val="bg1"/>
              </a:solidFill>
            </a:endParaRPr>
          </a:p>
          <a:p>
            <a:pPr indent="-228600">
              <a:lnSpc>
                <a:spcPct val="90000"/>
              </a:lnSpc>
              <a:spcAft>
                <a:spcPts val="600"/>
              </a:spcAft>
              <a:buFont typeface="Arial" panose="020B0604020202020204" pitchFamily="34" charset="0"/>
              <a:buChar char="•"/>
            </a:pPr>
            <a:r>
              <a:rPr lang="en-US" sz="1700" dirty="0">
                <a:solidFill>
                  <a:schemeClr val="bg1"/>
                </a:solidFill>
              </a:rPr>
              <a:t>Aggiornamento del Piano/</a:t>
            </a:r>
            <a:r>
              <a:rPr lang="en-US" sz="1700" dirty="0" err="1">
                <a:solidFill>
                  <a:schemeClr val="bg1"/>
                </a:solidFill>
              </a:rPr>
              <a:t>Mappatura</a:t>
            </a:r>
            <a:r>
              <a:rPr lang="en-US" sz="1700" dirty="0">
                <a:solidFill>
                  <a:schemeClr val="bg1"/>
                </a:solidFill>
              </a:rPr>
              <a:t> </a:t>
            </a:r>
            <a:r>
              <a:rPr lang="en-US" sz="1700" dirty="0" err="1">
                <a:solidFill>
                  <a:schemeClr val="bg1"/>
                </a:solidFill>
              </a:rPr>
              <a:t>delle</a:t>
            </a:r>
            <a:r>
              <a:rPr lang="en-US" sz="1700" dirty="0">
                <a:solidFill>
                  <a:schemeClr val="bg1"/>
                </a:solidFill>
              </a:rPr>
              <a:t> </a:t>
            </a:r>
            <a:r>
              <a:rPr lang="en-US" sz="1700" dirty="0" err="1">
                <a:solidFill>
                  <a:schemeClr val="bg1"/>
                </a:solidFill>
              </a:rPr>
              <a:t>barriere</a:t>
            </a:r>
            <a:r>
              <a:rPr lang="en-US" sz="1700" dirty="0">
                <a:solidFill>
                  <a:schemeClr val="bg1"/>
                </a:solidFill>
              </a:rPr>
              <a:t> </a:t>
            </a:r>
            <a:r>
              <a:rPr lang="en-US" sz="1700" dirty="0" err="1">
                <a:solidFill>
                  <a:schemeClr val="bg1"/>
                </a:solidFill>
              </a:rPr>
              <a:t>architettoniche</a:t>
            </a:r>
            <a:r>
              <a:rPr lang="en-US" sz="1700" dirty="0">
                <a:solidFill>
                  <a:schemeClr val="bg1"/>
                </a:solidFill>
              </a:rPr>
              <a:t> </a:t>
            </a:r>
            <a:r>
              <a:rPr lang="en-US" sz="1700" dirty="0" err="1">
                <a:solidFill>
                  <a:schemeClr val="bg1"/>
                </a:solidFill>
              </a:rPr>
              <a:t>presenti</a:t>
            </a:r>
            <a:r>
              <a:rPr lang="en-US" sz="1700" dirty="0">
                <a:solidFill>
                  <a:schemeClr val="bg1"/>
                </a:solidFill>
              </a:rPr>
              <a:t> </a:t>
            </a:r>
            <a:r>
              <a:rPr lang="en-US" sz="1700" dirty="0" err="1">
                <a:solidFill>
                  <a:schemeClr val="bg1"/>
                </a:solidFill>
              </a:rPr>
              <a:t>nelle</a:t>
            </a:r>
            <a:r>
              <a:rPr lang="en-US" sz="1700" dirty="0">
                <a:solidFill>
                  <a:schemeClr val="bg1"/>
                </a:solidFill>
              </a:rPr>
              <a:t> </a:t>
            </a:r>
            <a:r>
              <a:rPr lang="en-US" sz="1700" dirty="0" err="1">
                <a:solidFill>
                  <a:schemeClr val="bg1"/>
                </a:solidFill>
              </a:rPr>
              <a:t>sedi</a:t>
            </a:r>
            <a:r>
              <a:rPr lang="en-US" sz="1700" dirty="0">
                <a:solidFill>
                  <a:schemeClr val="bg1"/>
                </a:solidFill>
              </a:rPr>
              <a:t> </a:t>
            </a:r>
            <a:r>
              <a:rPr lang="en-US" sz="1700" dirty="0" err="1">
                <a:solidFill>
                  <a:schemeClr val="bg1"/>
                </a:solidFill>
              </a:rPr>
              <a:t>della</a:t>
            </a:r>
            <a:r>
              <a:rPr lang="en-US" sz="1700" dirty="0">
                <a:solidFill>
                  <a:schemeClr val="bg1"/>
                </a:solidFill>
              </a:rPr>
              <a:t> </a:t>
            </a:r>
            <a:r>
              <a:rPr lang="en-US" sz="1700" dirty="0" err="1">
                <a:solidFill>
                  <a:schemeClr val="bg1"/>
                </a:solidFill>
              </a:rPr>
              <a:t>citta</a:t>
            </a:r>
            <a:r>
              <a:rPr lang="en-US" sz="1700" dirty="0">
                <a:solidFill>
                  <a:schemeClr val="bg1"/>
                </a:solidFill>
              </a:rPr>
              <a:t>̀ </a:t>
            </a:r>
            <a:r>
              <a:rPr lang="en-US" sz="1700" dirty="0" err="1">
                <a:solidFill>
                  <a:schemeClr val="bg1"/>
                </a:solidFill>
              </a:rPr>
              <a:t>universitaria</a:t>
            </a:r>
            <a:r>
              <a:rPr lang="en-US" sz="1700" dirty="0">
                <a:solidFill>
                  <a:schemeClr val="bg1"/>
                </a:solidFill>
              </a:rPr>
              <a:t>; La </a:t>
            </a:r>
            <a:r>
              <a:rPr lang="en-US" sz="1700" dirty="0" err="1">
                <a:solidFill>
                  <a:schemeClr val="bg1"/>
                </a:solidFill>
              </a:rPr>
              <a:t>possibile</a:t>
            </a:r>
            <a:r>
              <a:rPr lang="en-US" sz="1700" dirty="0">
                <a:solidFill>
                  <a:schemeClr val="bg1"/>
                </a:solidFill>
              </a:rPr>
              <a:t> </a:t>
            </a:r>
            <a:r>
              <a:rPr lang="en-US" sz="1700" dirty="0" err="1">
                <a:solidFill>
                  <a:schemeClr val="bg1"/>
                </a:solidFill>
              </a:rPr>
              <a:t>costruzione</a:t>
            </a:r>
            <a:r>
              <a:rPr lang="en-US" sz="1700" dirty="0">
                <a:solidFill>
                  <a:schemeClr val="bg1"/>
                </a:solidFill>
              </a:rPr>
              <a:t> di una App per </a:t>
            </a:r>
            <a:r>
              <a:rPr lang="en-US" sz="1700" dirty="0" err="1">
                <a:solidFill>
                  <a:schemeClr val="bg1"/>
                </a:solidFill>
              </a:rPr>
              <a:t>barriere</a:t>
            </a:r>
            <a:r>
              <a:rPr lang="en-US" sz="1700" dirty="0">
                <a:solidFill>
                  <a:schemeClr val="bg1"/>
                </a:solidFill>
              </a:rPr>
              <a:t> </a:t>
            </a:r>
            <a:r>
              <a:rPr lang="en-US" sz="1700" dirty="0" err="1">
                <a:solidFill>
                  <a:schemeClr val="bg1"/>
                </a:solidFill>
              </a:rPr>
              <a:t>architettoniche</a:t>
            </a:r>
            <a:r>
              <a:rPr lang="en-US" sz="1700" dirty="0">
                <a:solidFill>
                  <a:schemeClr val="bg1"/>
                </a:solidFill>
              </a:rPr>
              <a:t>, al fine di:</a:t>
            </a:r>
          </a:p>
          <a:p>
            <a:pPr indent="-228600">
              <a:lnSpc>
                <a:spcPct val="90000"/>
              </a:lnSpc>
              <a:spcAft>
                <a:spcPts val="600"/>
              </a:spcAft>
              <a:buFont typeface="Arial" panose="020B0604020202020204" pitchFamily="34" charset="0"/>
              <a:buChar char="•"/>
            </a:pPr>
            <a:r>
              <a:rPr lang="en-US" sz="1700" dirty="0">
                <a:solidFill>
                  <a:schemeClr val="bg1"/>
                </a:solidFill>
              </a:rPr>
              <a:t>-</a:t>
            </a:r>
            <a:r>
              <a:rPr lang="en-US" sz="1700" dirty="0" err="1">
                <a:solidFill>
                  <a:schemeClr val="bg1"/>
                </a:solidFill>
              </a:rPr>
              <a:t>segnalare</a:t>
            </a:r>
            <a:r>
              <a:rPr lang="en-US" sz="1700" dirty="0">
                <a:solidFill>
                  <a:schemeClr val="bg1"/>
                </a:solidFill>
              </a:rPr>
              <a:t> le </a:t>
            </a:r>
            <a:r>
              <a:rPr lang="en-US" sz="1700" dirty="0" err="1">
                <a:solidFill>
                  <a:schemeClr val="bg1"/>
                </a:solidFill>
              </a:rPr>
              <a:t>barriere</a:t>
            </a:r>
            <a:r>
              <a:rPr lang="en-US" sz="1700" dirty="0">
                <a:solidFill>
                  <a:schemeClr val="bg1"/>
                </a:solidFill>
              </a:rPr>
              <a:t> </a:t>
            </a:r>
            <a:r>
              <a:rPr lang="en-US" sz="1700" dirty="0" err="1">
                <a:solidFill>
                  <a:schemeClr val="bg1"/>
                </a:solidFill>
              </a:rPr>
              <a:t>architettoniche</a:t>
            </a:r>
            <a:r>
              <a:rPr lang="en-US" sz="1700" dirty="0">
                <a:solidFill>
                  <a:schemeClr val="bg1"/>
                </a:solidFill>
              </a:rPr>
              <a:t>; </a:t>
            </a:r>
          </a:p>
          <a:p>
            <a:pPr indent="-228600">
              <a:lnSpc>
                <a:spcPct val="90000"/>
              </a:lnSpc>
              <a:spcAft>
                <a:spcPts val="600"/>
              </a:spcAft>
              <a:buFont typeface="Arial" panose="020B0604020202020204" pitchFamily="34" charset="0"/>
              <a:buChar char="•"/>
            </a:pPr>
            <a:r>
              <a:rPr lang="en-US" sz="1700" dirty="0">
                <a:solidFill>
                  <a:schemeClr val="bg1"/>
                </a:solidFill>
              </a:rPr>
              <a:t>-</a:t>
            </a:r>
            <a:r>
              <a:rPr lang="en-US" sz="1700" dirty="0" err="1">
                <a:solidFill>
                  <a:schemeClr val="bg1"/>
                </a:solidFill>
              </a:rPr>
              <a:t>guidare</a:t>
            </a:r>
            <a:r>
              <a:rPr lang="en-US" sz="1700" dirty="0">
                <a:solidFill>
                  <a:schemeClr val="bg1"/>
                </a:solidFill>
              </a:rPr>
              <a:t> </a:t>
            </a:r>
            <a:r>
              <a:rPr lang="en-US" sz="1700" dirty="0" err="1">
                <a:solidFill>
                  <a:schemeClr val="bg1"/>
                </a:solidFill>
              </a:rPr>
              <a:t>lungo</a:t>
            </a:r>
            <a:r>
              <a:rPr lang="en-US" sz="1700" dirty="0">
                <a:solidFill>
                  <a:schemeClr val="bg1"/>
                </a:solidFill>
              </a:rPr>
              <a:t> il </a:t>
            </a:r>
            <a:r>
              <a:rPr lang="en-US" sz="1700" dirty="0" err="1">
                <a:solidFill>
                  <a:schemeClr val="bg1"/>
                </a:solidFill>
              </a:rPr>
              <a:t>percorso</a:t>
            </a:r>
            <a:r>
              <a:rPr lang="en-US" sz="1700" dirty="0">
                <a:solidFill>
                  <a:schemeClr val="bg1"/>
                </a:solidFill>
              </a:rPr>
              <a:t>, </a:t>
            </a:r>
            <a:r>
              <a:rPr lang="en-US" sz="1700" dirty="0" err="1">
                <a:solidFill>
                  <a:schemeClr val="bg1"/>
                </a:solidFill>
              </a:rPr>
              <a:t>favorendo</a:t>
            </a:r>
            <a:r>
              <a:rPr lang="en-US" sz="1700" dirty="0">
                <a:solidFill>
                  <a:schemeClr val="bg1"/>
                </a:solidFill>
              </a:rPr>
              <a:t> la </a:t>
            </a:r>
            <a:r>
              <a:rPr lang="en-US" sz="1700" dirty="0" err="1">
                <a:solidFill>
                  <a:schemeClr val="bg1"/>
                </a:solidFill>
              </a:rPr>
              <a:t>maggiore</a:t>
            </a:r>
            <a:r>
              <a:rPr lang="en-US" sz="1700" dirty="0">
                <a:solidFill>
                  <a:schemeClr val="bg1"/>
                </a:solidFill>
              </a:rPr>
              <a:t> </a:t>
            </a:r>
            <a:r>
              <a:rPr lang="en-US" sz="1700" dirty="0" err="1">
                <a:solidFill>
                  <a:schemeClr val="bg1"/>
                </a:solidFill>
              </a:rPr>
              <a:t>accessibilita</a:t>
            </a:r>
            <a:r>
              <a:rPr lang="en-US" sz="1700" dirty="0">
                <a:solidFill>
                  <a:schemeClr val="bg1"/>
                </a:solidFill>
              </a:rPr>
              <a:t>̀, </a:t>
            </a:r>
            <a:r>
              <a:rPr lang="en-US" sz="1700" dirty="0" err="1">
                <a:solidFill>
                  <a:schemeClr val="bg1"/>
                </a:solidFill>
              </a:rPr>
              <a:t>evitando</a:t>
            </a:r>
            <a:r>
              <a:rPr lang="en-US" sz="1700" dirty="0">
                <a:solidFill>
                  <a:schemeClr val="bg1"/>
                </a:solidFill>
              </a:rPr>
              <a:t> </a:t>
            </a:r>
            <a:r>
              <a:rPr lang="en-US" sz="1700" dirty="0" err="1">
                <a:solidFill>
                  <a:schemeClr val="bg1"/>
                </a:solidFill>
              </a:rPr>
              <a:t>punti</a:t>
            </a:r>
            <a:r>
              <a:rPr lang="en-US" sz="1700" dirty="0">
                <a:solidFill>
                  <a:schemeClr val="bg1"/>
                </a:solidFill>
              </a:rPr>
              <a:t> </a:t>
            </a:r>
            <a:r>
              <a:rPr lang="en-US" sz="1700" dirty="0" err="1">
                <a:solidFill>
                  <a:schemeClr val="bg1"/>
                </a:solidFill>
              </a:rPr>
              <a:t>critici</a:t>
            </a:r>
            <a:r>
              <a:rPr lang="en-US" sz="1700" dirty="0">
                <a:solidFill>
                  <a:schemeClr val="bg1"/>
                </a:solidFill>
              </a:rPr>
              <a:t>, in base al </a:t>
            </a:r>
            <a:r>
              <a:rPr lang="en-US" sz="1700" dirty="0" err="1">
                <a:solidFill>
                  <a:schemeClr val="bg1"/>
                </a:solidFill>
              </a:rPr>
              <a:t>tipo</a:t>
            </a:r>
            <a:r>
              <a:rPr lang="en-US" sz="1700" dirty="0">
                <a:solidFill>
                  <a:schemeClr val="bg1"/>
                </a:solidFill>
              </a:rPr>
              <a:t> di </a:t>
            </a:r>
            <a:r>
              <a:rPr lang="en-US" sz="1700" dirty="0" err="1">
                <a:solidFill>
                  <a:schemeClr val="bg1"/>
                </a:solidFill>
              </a:rPr>
              <a:t>disabilita</a:t>
            </a:r>
            <a:r>
              <a:rPr lang="en-US" sz="1700" dirty="0">
                <a:solidFill>
                  <a:schemeClr val="bg1"/>
                </a:solidFill>
              </a:rPr>
              <a:t>̀. </a:t>
            </a:r>
          </a:p>
          <a:p>
            <a:pPr indent="-228600">
              <a:lnSpc>
                <a:spcPct val="90000"/>
              </a:lnSpc>
              <a:spcAft>
                <a:spcPts val="600"/>
              </a:spcAft>
              <a:buFont typeface="Arial" panose="020B0604020202020204" pitchFamily="34" charset="0"/>
              <a:buChar char="•"/>
            </a:pPr>
            <a:endParaRPr lang="en-US" sz="1700" dirty="0">
              <a:solidFill>
                <a:schemeClr val="bg1"/>
              </a:solidFill>
            </a:endParaRPr>
          </a:p>
          <a:p>
            <a:pPr indent="-228600">
              <a:lnSpc>
                <a:spcPct val="90000"/>
              </a:lnSpc>
              <a:spcAft>
                <a:spcPts val="600"/>
              </a:spcAft>
              <a:buFont typeface="Arial" panose="020B0604020202020204" pitchFamily="34" charset="0"/>
              <a:buChar char="•"/>
            </a:pPr>
            <a:endParaRPr lang="en-US" sz="1700" dirty="0">
              <a:solidFill>
                <a:schemeClr val="bg1"/>
              </a:solidFill>
            </a:endParaRPr>
          </a:p>
          <a:p>
            <a:pPr indent="-228600">
              <a:lnSpc>
                <a:spcPct val="90000"/>
              </a:lnSpc>
              <a:spcAft>
                <a:spcPts val="600"/>
              </a:spcAft>
              <a:buFont typeface="Arial" panose="020B0604020202020204" pitchFamily="34" charset="0"/>
              <a:buChar char="•"/>
            </a:pPr>
            <a:endParaRPr lang="en-US" sz="1700" dirty="0">
              <a:solidFill>
                <a:schemeClr val="bg1"/>
              </a:solidFill>
            </a:endParaRPr>
          </a:p>
        </p:txBody>
      </p:sp>
      <p:pic>
        <p:nvPicPr>
          <p:cNvPr id="3" name="Immagine 2" descr="Immagine che contiene interni, giocattolo, decorato&#10;&#10;Descrizione generata automaticamente">
            <a:extLst>
              <a:ext uri="{FF2B5EF4-FFF2-40B4-BE49-F238E27FC236}">
                <a16:creationId xmlns:a16="http://schemas.microsoft.com/office/drawing/2014/main" id="{B4382EC4-E99B-DD4C-8478-06D729E251AE}"/>
              </a:ext>
            </a:extLst>
          </p:cNvPr>
          <p:cNvPicPr>
            <a:picLocks noChangeAspect="1"/>
          </p:cNvPicPr>
          <p:nvPr/>
        </p:nvPicPr>
        <p:blipFill>
          <a:blip r:embed="rId2"/>
          <a:stretch>
            <a:fillRect/>
          </a:stretch>
        </p:blipFill>
        <p:spPr>
          <a:xfrm>
            <a:off x="5110716" y="1108414"/>
            <a:ext cx="6596652" cy="4485723"/>
          </a:xfrm>
          <a:prstGeom prst="rect">
            <a:avLst/>
          </a:prstGeom>
        </p:spPr>
      </p:pic>
      <p:sp>
        <p:nvSpPr>
          <p:cNvPr id="4" name="Rettangolo 3">
            <a:extLst>
              <a:ext uri="{FF2B5EF4-FFF2-40B4-BE49-F238E27FC236}">
                <a16:creationId xmlns:a16="http://schemas.microsoft.com/office/drawing/2014/main" id="{AEDF0C2E-20AC-D04F-A833-FF7C459CAE01}"/>
              </a:ext>
            </a:extLst>
          </p:cNvPr>
          <p:cNvSpPr/>
          <p:nvPr/>
        </p:nvSpPr>
        <p:spPr>
          <a:xfrm>
            <a:off x="593610" y="1045653"/>
            <a:ext cx="4077030" cy="1107996"/>
          </a:xfrm>
          <a:prstGeom prst="rect">
            <a:avLst/>
          </a:prstGeom>
        </p:spPr>
        <p:txBody>
          <a:bodyPr wrap="square">
            <a:spAutoFit/>
          </a:bodyPr>
          <a:lstStyle/>
          <a:p>
            <a:r>
              <a:rPr lang="it-IT" sz="2400" dirty="0">
                <a:solidFill>
                  <a:schemeClr val="bg1"/>
                </a:solidFill>
              </a:rPr>
              <a:t> Lottare contro le barriere </a:t>
            </a:r>
          </a:p>
          <a:p>
            <a:r>
              <a:rPr lang="it-IT" sz="2400" dirty="0">
                <a:solidFill>
                  <a:schemeClr val="bg1"/>
                </a:solidFill>
              </a:rPr>
              <a:t>architettoniche </a:t>
            </a:r>
          </a:p>
          <a:p>
            <a:endParaRPr lang="it-IT" dirty="0"/>
          </a:p>
        </p:txBody>
      </p:sp>
    </p:spTree>
    <p:extLst>
      <p:ext uri="{BB962C8B-B14F-4D97-AF65-F5344CB8AC3E}">
        <p14:creationId xmlns:p14="http://schemas.microsoft.com/office/powerpoint/2010/main" val="2965838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2B561216-6D76-1845-8696-4BDEA4E6D31B}"/>
              </a:ext>
            </a:extLst>
          </p:cNvPr>
          <p:cNvPicPr>
            <a:picLocks noChangeAspect="1"/>
          </p:cNvPicPr>
          <p:nvPr/>
        </p:nvPicPr>
        <p:blipFill>
          <a:blip r:embed="rId2"/>
          <a:stretch>
            <a:fillRect/>
          </a:stretch>
        </p:blipFill>
        <p:spPr>
          <a:xfrm>
            <a:off x="566744" y="2748253"/>
            <a:ext cx="6579910" cy="3470955"/>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ttangolo 1">
            <a:extLst>
              <a:ext uri="{FF2B5EF4-FFF2-40B4-BE49-F238E27FC236}">
                <a16:creationId xmlns:a16="http://schemas.microsoft.com/office/drawing/2014/main" id="{6233212D-3561-2A4F-BEC0-FA28456359FA}"/>
              </a:ext>
            </a:extLst>
          </p:cNvPr>
          <p:cNvSpPr/>
          <p:nvPr/>
        </p:nvSpPr>
        <p:spPr>
          <a:xfrm>
            <a:off x="8029319" y="917725"/>
            <a:ext cx="3424739" cy="4852362"/>
          </a:xfrm>
          <a:prstGeom prst="rect">
            <a:avLst/>
          </a:prstGeom>
        </p:spPr>
        <p:txBody>
          <a:bodyPr vert="horz" lIns="91440" tIns="45720" rIns="91440" bIns="45720" rtlCol="0" anchor="ctr">
            <a:normAutofit/>
          </a:bodyPr>
          <a:lstStyle/>
          <a:p>
            <a:pPr>
              <a:lnSpc>
                <a:spcPct val="90000"/>
              </a:lnSpc>
              <a:spcAft>
                <a:spcPts val="600"/>
              </a:spcAft>
            </a:pPr>
            <a:r>
              <a:rPr lang="en-US" sz="2000" dirty="0" err="1">
                <a:solidFill>
                  <a:srgbClr val="FFFFFF"/>
                </a:solidFill>
              </a:rPr>
              <a:t>Attività</a:t>
            </a:r>
            <a:r>
              <a:rPr lang="en-US" sz="2000" dirty="0">
                <a:solidFill>
                  <a:srgbClr val="FFFFFF"/>
                </a:solidFill>
              </a:rPr>
              <a:t> </a:t>
            </a:r>
            <a:r>
              <a:rPr lang="en-US" sz="2000" dirty="0" err="1">
                <a:solidFill>
                  <a:srgbClr val="FFFFFF"/>
                </a:solidFill>
              </a:rPr>
              <a:t>sulla</a:t>
            </a:r>
            <a:r>
              <a:rPr lang="en-US" sz="2000" dirty="0">
                <a:solidFill>
                  <a:srgbClr val="FFFFFF"/>
                </a:solidFill>
              </a:rPr>
              <a:t> </a:t>
            </a:r>
            <a:r>
              <a:rPr lang="en-US" sz="2000" dirty="0" err="1">
                <a:solidFill>
                  <a:srgbClr val="FFFFFF"/>
                </a:solidFill>
              </a:rPr>
              <a:t>comunicazione</a:t>
            </a:r>
            <a:r>
              <a:rPr lang="en-US" sz="2000" dirty="0">
                <a:solidFill>
                  <a:srgbClr val="FFFFFF"/>
                </a:solidFill>
              </a:rPr>
              <a:t> non </a:t>
            </a:r>
            <a:r>
              <a:rPr lang="en-US" sz="2000" dirty="0" err="1">
                <a:solidFill>
                  <a:srgbClr val="FFFFFF"/>
                </a:solidFill>
              </a:rPr>
              <a:t>ostile</a:t>
            </a:r>
            <a:r>
              <a:rPr lang="en-US" sz="2000" dirty="0">
                <a:solidFill>
                  <a:srgbClr val="FFFFFF"/>
                </a:solidFill>
              </a:rPr>
              <a:t> per la </a:t>
            </a:r>
            <a:r>
              <a:rPr lang="en-US" sz="2000" dirty="0" err="1">
                <a:solidFill>
                  <a:srgbClr val="FFFFFF"/>
                </a:solidFill>
              </a:rPr>
              <a:t>comunità</a:t>
            </a:r>
            <a:r>
              <a:rPr lang="en-US" sz="2000" dirty="0">
                <a:solidFill>
                  <a:srgbClr val="FFFFFF"/>
                </a:solidFill>
              </a:rPr>
              <a:t> di Sapienza </a:t>
            </a:r>
            <a:r>
              <a:rPr lang="en-US" sz="2000" dirty="0" err="1">
                <a:solidFill>
                  <a:srgbClr val="FFFFFF"/>
                </a:solidFill>
              </a:rPr>
              <a:t>contro</a:t>
            </a:r>
            <a:r>
              <a:rPr lang="en-US" sz="2000" dirty="0">
                <a:solidFill>
                  <a:srgbClr val="FFFFFF"/>
                </a:solidFill>
              </a:rPr>
              <a:t> </a:t>
            </a:r>
            <a:r>
              <a:rPr lang="en-US" sz="2000" dirty="0" err="1">
                <a:solidFill>
                  <a:srgbClr val="FFFFFF"/>
                </a:solidFill>
              </a:rPr>
              <a:t>i</a:t>
            </a:r>
            <a:r>
              <a:rPr lang="en-US" sz="2000" dirty="0">
                <a:solidFill>
                  <a:srgbClr val="FFFFFF"/>
                </a:solidFill>
              </a:rPr>
              <a:t> </a:t>
            </a:r>
            <a:r>
              <a:rPr lang="en-US" sz="2000" dirty="0" err="1">
                <a:solidFill>
                  <a:srgbClr val="FFFFFF"/>
                </a:solidFill>
              </a:rPr>
              <a:t>linguaggi</a:t>
            </a:r>
            <a:r>
              <a:rPr lang="en-US" sz="2000" dirty="0">
                <a:solidFill>
                  <a:srgbClr val="FFFFFF"/>
                </a:solidFill>
              </a:rPr>
              <a:t> </a:t>
            </a:r>
            <a:r>
              <a:rPr lang="en-US" sz="2000" dirty="0" err="1">
                <a:solidFill>
                  <a:srgbClr val="FFFFFF"/>
                </a:solidFill>
              </a:rPr>
              <a:t>d’odio</a:t>
            </a:r>
            <a:r>
              <a:rPr lang="en-US" sz="2000" dirty="0">
                <a:solidFill>
                  <a:srgbClr val="FFFFFF"/>
                </a:solidFill>
              </a:rPr>
              <a:t> e a </a:t>
            </a:r>
            <a:r>
              <a:rPr lang="en-US" sz="2000" dirty="0" err="1">
                <a:solidFill>
                  <a:srgbClr val="FFFFFF"/>
                </a:solidFill>
              </a:rPr>
              <a:t>favore</a:t>
            </a:r>
            <a:r>
              <a:rPr lang="en-US" sz="2000" dirty="0">
                <a:solidFill>
                  <a:srgbClr val="FFFFFF"/>
                </a:solidFill>
              </a:rPr>
              <a:t> </a:t>
            </a:r>
            <a:r>
              <a:rPr lang="en-US" sz="2000" dirty="0" err="1">
                <a:solidFill>
                  <a:srgbClr val="FFFFFF"/>
                </a:solidFill>
              </a:rPr>
              <a:t>dei</a:t>
            </a:r>
            <a:r>
              <a:rPr lang="en-US" sz="2000" dirty="0">
                <a:solidFill>
                  <a:srgbClr val="FFFFFF"/>
                </a:solidFill>
              </a:rPr>
              <a:t> </a:t>
            </a:r>
            <a:r>
              <a:rPr lang="en-US" sz="2000" dirty="0" err="1">
                <a:solidFill>
                  <a:srgbClr val="FFFFFF"/>
                </a:solidFill>
              </a:rPr>
              <a:t>linguaggi</a:t>
            </a:r>
            <a:r>
              <a:rPr lang="en-US" sz="2000" dirty="0">
                <a:solidFill>
                  <a:srgbClr val="FFFFFF"/>
                </a:solidFill>
              </a:rPr>
              <a:t> </a:t>
            </a:r>
            <a:r>
              <a:rPr lang="en-US" sz="2000" dirty="0" err="1">
                <a:solidFill>
                  <a:srgbClr val="FFFFFF"/>
                </a:solidFill>
              </a:rPr>
              <a:t>inclusivi</a:t>
            </a:r>
            <a:r>
              <a:rPr lang="en-US" sz="2000" dirty="0">
                <a:solidFill>
                  <a:srgbClr val="FFFFFF"/>
                </a:solidFill>
              </a:rPr>
              <a:t>, con un </a:t>
            </a:r>
            <a:r>
              <a:rPr lang="en-US" sz="2000" dirty="0" err="1">
                <a:solidFill>
                  <a:srgbClr val="FFFFFF"/>
                </a:solidFill>
              </a:rPr>
              <a:t>lavoro</a:t>
            </a:r>
            <a:r>
              <a:rPr lang="en-US" sz="2000" dirty="0">
                <a:solidFill>
                  <a:srgbClr val="FFFFFF"/>
                </a:solidFill>
              </a:rPr>
              <a:t> di </a:t>
            </a:r>
            <a:r>
              <a:rPr lang="en-US" sz="2000" dirty="0" err="1">
                <a:solidFill>
                  <a:srgbClr val="FFFFFF"/>
                </a:solidFill>
              </a:rPr>
              <a:t>formazione</a:t>
            </a:r>
            <a:r>
              <a:rPr lang="en-US" sz="2000" dirty="0">
                <a:solidFill>
                  <a:srgbClr val="FFFFFF"/>
                </a:solidFill>
              </a:rPr>
              <a:t> e </a:t>
            </a:r>
            <a:r>
              <a:rPr lang="en-US" sz="2000" dirty="0" err="1">
                <a:solidFill>
                  <a:srgbClr val="FFFFFF"/>
                </a:solidFill>
              </a:rPr>
              <a:t>sensibilizzazione</a:t>
            </a:r>
            <a:r>
              <a:rPr lang="en-US" sz="2000" dirty="0">
                <a:solidFill>
                  <a:srgbClr val="FFFFFF"/>
                </a:solidFill>
              </a:rPr>
              <a:t> per </a:t>
            </a:r>
            <a:r>
              <a:rPr lang="en-US" sz="2000" dirty="0" err="1">
                <a:solidFill>
                  <a:srgbClr val="FFFFFF"/>
                </a:solidFill>
              </a:rPr>
              <a:t>studenti</a:t>
            </a:r>
            <a:r>
              <a:rPr lang="en-US" sz="2000" dirty="0">
                <a:solidFill>
                  <a:srgbClr val="FFFFFF"/>
                </a:solidFill>
              </a:rPr>
              <a:t>, </a:t>
            </a:r>
            <a:r>
              <a:rPr lang="en-US" sz="2000" dirty="0" err="1">
                <a:solidFill>
                  <a:srgbClr val="FFFFFF"/>
                </a:solidFill>
              </a:rPr>
              <a:t>docenti</a:t>
            </a:r>
            <a:r>
              <a:rPr lang="en-US" sz="2000" dirty="0">
                <a:solidFill>
                  <a:srgbClr val="FFFFFF"/>
                </a:solidFill>
              </a:rPr>
              <a:t> e </a:t>
            </a:r>
            <a:r>
              <a:rPr lang="en-US" sz="2000" dirty="0" err="1">
                <a:solidFill>
                  <a:srgbClr val="FFFFFF"/>
                </a:solidFill>
              </a:rPr>
              <a:t>personale</a:t>
            </a:r>
            <a:r>
              <a:rPr lang="en-US" sz="2000" dirty="0">
                <a:solidFill>
                  <a:srgbClr val="FFFFFF"/>
                </a:solidFill>
              </a:rPr>
              <a:t> TAB </a:t>
            </a:r>
            <a:r>
              <a:rPr lang="en-US" sz="2000" dirty="0" err="1">
                <a:solidFill>
                  <a:srgbClr val="FFFFFF"/>
                </a:solidFill>
              </a:rPr>
              <a:t>sul</a:t>
            </a:r>
            <a:r>
              <a:rPr lang="en-US" sz="2000" dirty="0">
                <a:solidFill>
                  <a:srgbClr val="FFFFFF"/>
                </a:solidFill>
              </a:rPr>
              <a:t> </a:t>
            </a:r>
            <a:r>
              <a:rPr lang="en-US" sz="2000" dirty="0" err="1">
                <a:solidFill>
                  <a:srgbClr val="FFFFFF"/>
                </a:solidFill>
              </a:rPr>
              <a:t>potere</a:t>
            </a:r>
            <a:r>
              <a:rPr lang="en-US" sz="2000" dirty="0">
                <a:solidFill>
                  <a:srgbClr val="FFFFFF"/>
                </a:solidFill>
              </a:rPr>
              <a:t> </a:t>
            </a:r>
            <a:r>
              <a:rPr lang="en-US" sz="2000" dirty="0" err="1">
                <a:solidFill>
                  <a:srgbClr val="FFFFFF"/>
                </a:solidFill>
              </a:rPr>
              <a:t>che</a:t>
            </a:r>
            <a:r>
              <a:rPr lang="en-US" sz="2000" dirty="0">
                <a:solidFill>
                  <a:srgbClr val="FFFFFF"/>
                </a:solidFill>
              </a:rPr>
              <a:t> le parole </a:t>
            </a:r>
            <a:r>
              <a:rPr lang="en-US" sz="2000" dirty="0" err="1">
                <a:solidFill>
                  <a:srgbClr val="FFFFFF"/>
                </a:solidFill>
              </a:rPr>
              <a:t>hanno</a:t>
            </a:r>
            <a:r>
              <a:rPr lang="en-US" sz="2000" dirty="0">
                <a:solidFill>
                  <a:srgbClr val="FFFFFF"/>
                </a:solidFill>
              </a:rPr>
              <a:t> </a:t>
            </a:r>
            <a:r>
              <a:rPr lang="en-US" sz="2000" dirty="0" err="1">
                <a:solidFill>
                  <a:srgbClr val="FFFFFF"/>
                </a:solidFill>
              </a:rPr>
              <a:t>sia</a:t>
            </a:r>
            <a:r>
              <a:rPr lang="en-US" sz="2000" dirty="0">
                <a:solidFill>
                  <a:srgbClr val="FFFFFF"/>
                </a:solidFill>
              </a:rPr>
              <a:t> </a:t>
            </a:r>
            <a:r>
              <a:rPr lang="en-US" sz="2000" dirty="0" err="1">
                <a:solidFill>
                  <a:srgbClr val="FFFFFF"/>
                </a:solidFill>
              </a:rPr>
              <a:t>nel</a:t>
            </a:r>
            <a:r>
              <a:rPr lang="en-US" sz="2000" dirty="0">
                <a:solidFill>
                  <a:srgbClr val="FFFFFF"/>
                </a:solidFill>
              </a:rPr>
              <a:t> </a:t>
            </a:r>
            <a:r>
              <a:rPr lang="en-US" sz="2000" dirty="0" err="1">
                <a:solidFill>
                  <a:srgbClr val="FFFFFF"/>
                </a:solidFill>
              </a:rPr>
              <a:t>creare</a:t>
            </a:r>
            <a:r>
              <a:rPr lang="en-US" sz="2000" dirty="0">
                <a:solidFill>
                  <a:srgbClr val="FFFFFF"/>
                </a:solidFill>
              </a:rPr>
              <a:t> </a:t>
            </a:r>
            <a:r>
              <a:rPr lang="en-US" sz="2000" dirty="0" err="1">
                <a:solidFill>
                  <a:srgbClr val="FFFFFF"/>
                </a:solidFill>
              </a:rPr>
              <a:t>coesione</a:t>
            </a:r>
            <a:r>
              <a:rPr lang="en-US" sz="2000" dirty="0">
                <a:solidFill>
                  <a:srgbClr val="FFFFFF"/>
                </a:solidFill>
              </a:rPr>
              <a:t> </a:t>
            </a:r>
            <a:r>
              <a:rPr lang="en-US" sz="2000" dirty="0" err="1">
                <a:solidFill>
                  <a:srgbClr val="FFFFFF"/>
                </a:solidFill>
              </a:rPr>
              <a:t>che</a:t>
            </a:r>
            <a:r>
              <a:rPr lang="en-US" sz="2000" dirty="0">
                <a:solidFill>
                  <a:srgbClr val="FFFFFF"/>
                </a:solidFill>
              </a:rPr>
              <a:t> </a:t>
            </a:r>
            <a:r>
              <a:rPr lang="en-US" sz="2000" dirty="0" err="1">
                <a:solidFill>
                  <a:srgbClr val="FFFFFF"/>
                </a:solidFill>
              </a:rPr>
              <a:t>odio</a:t>
            </a:r>
            <a:r>
              <a:rPr lang="en-US" sz="2000" dirty="0">
                <a:solidFill>
                  <a:srgbClr val="FFFFFF"/>
                </a:solidFill>
              </a:rPr>
              <a:t> e </a:t>
            </a:r>
            <a:r>
              <a:rPr lang="en-US" sz="2000" dirty="0" err="1">
                <a:solidFill>
                  <a:srgbClr val="FFFFFF"/>
                </a:solidFill>
              </a:rPr>
              <a:t>pregiudizio</a:t>
            </a:r>
            <a:r>
              <a:rPr lang="en-US" sz="2000" dirty="0">
                <a:solidFill>
                  <a:srgbClr val="FFFFFF"/>
                </a:solidFill>
              </a:rPr>
              <a:t>.</a:t>
            </a:r>
          </a:p>
          <a:p>
            <a:pPr>
              <a:lnSpc>
                <a:spcPct val="90000"/>
              </a:lnSpc>
              <a:spcAft>
                <a:spcPts val="600"/>
              </a:spcAft>
            </a:pPr>
            <a:endParaRPr lang="en-US" sz="2000" dirty="0">
              <a:solidFill>
                <a:srgbClr val="FFFFFF"/>
              </a:solidFill>
            </a:endParaRPr>
          </a:p>
          <a:p>
            <a:pPr>
              <a:lnSpc>
                <a:spcPct val="90000"/>
              </a:lnSpc>
              <a:spcAft>
                <a:spcPts val="600"/>
              </a:spcAft>
            </a:pPr>
            <a:r>
              <a:rPr lang="en-US" sz="2000" dirty="0" err="1">
                <a:solidFill>
                  <a:srgbClr val="FFFFFF"/>
                </a:solidFill>
              </a:rPr>
              <a:t>Revisione</a:t>
            </a:r>
            <a:r>
              <a:rPr lang="en-US" sz="2000" dirty="0">
                <a:solidFill>
                  <a:srgbClr val="FFFFFF"/>
                </a:solidFill>
              </a:rPr>
              <a:t> di tutti I </a:t>
            </a:r>
            <a:r>
              <a:rPr lang="en-US" sz="2000" dirty="0" err="1">
                <a:solidFill>
                  <a:srgbClr val="FFFFFF"/>
                </a:solidFill>
              </a:rPr>
              <a:t>regolamenti</a:t>
            </a:r>
            <a:endParaRPr lang="en-US" sz="2000" dirty="0">
              <a:solidFill>
                <a:srgbClr val="FFFFFF"/>
              </a:solidFill>
            </a:endParaRPr>
          </a:p>
          <a:p>
            <a:pPr>
              <a:lnSpc>
                <a:spcPct val="90000"/>
              </a:lnSpc>
              <a:spcAft>
                <a:spcPts val="600"/>
              </a:spcAft>
            </a:pPr>
            <a:endParaRPr lang="en-US" sz="2000" dirty="0">
              <a:solidFill>
                <a:srgbClr val="FFFFFF"/>
              </a:solidFill>
            </a:endParaRPr>
          </a:p>
          <a:p>
            <a:pPr>
              <a:lnSpc>
                <a:spcPct val="90000"/>
              </a:lnSpc>
              <a:spcAft>
                <a:spcPts val="600"/>
              </a:spcAft>
            </a:pPr>
            <a:r>
              <a:rPr lang="en-US" sz="2000" dirty="0" err="1">
                <a:solidFill>
                  <a:srgbClr val="FFFFFF"/>
                </a:solidFill>
              </a:rPr>
              <a:t>Costruzione</a:t>
            </a:r>
            <a:r>
              <a:rPr lang="en-US" sz="2000" dirty="0">
                <a:solidFill>
                  <a:srgbClr val="FFFFFF"/>
                </a:solidFill>
              </a:rPr>
              <a:t> </a:t>
            </a:r>
            <a:r>
              <a:rPr lang="en-US" sz="2000" dirty="0" err="1">
                <a:solidFill>
                  <a:srgbClr val="FFFFFF"/>
                </a:solidFill>
              </a:rPr>
              <a:t>delle</a:t>
            </a:r>
            <a:r>
              <a:rPr lang="en-US" sz="2000" dirty="0">
                <a:solidFill>
                  <a:srgbClr val="FFFFFF"/>
                </a:solidFill>
              </a:rPr>
              <a:t> Safe Zone</a:t>
            </a:r>
          </a:p>
        </p:txBody>
      </p:sp>
      <p:sp>
        <p:nvSpPr>
          <p:cNvPr id="4" name="CasellaDiTesto 3">
            <a:extLst>
              <a:ext uri="{FF2B5EF4-FFF2-40B4-BE49-F238E27FC236}">
                <a16:creationId xmlns:a16="http://schemas.microsoft.com/office/drawing/2014/main" id="{119F1B12-6932-234B-AAE5-234E4237C779}"/>
              </a:ext>
            </a:extLst>
          </p:cNvPr>
          <p:cNvSpPr txBox="1"/>
          <p:nvPr/>
        </p:nvSpPr>
        <p:spPr>
          <a:xfrm>
            <a:off x="2277574" y="1073032"/>
            <a:ext cx="4212948" cy="461665"/>
          </a:xfrm>
          <a:prstGeom prst="rect">
            <a:avLst/>
          </a:prstGeom>
          <a:noFill/>
        </p:spPr>
        <p:txBody>
          <a:bodyPr wrap="none" rtlCol="0">
            <a:spAutoFit/>
          </a:bodyPr>
          <a:lstStyle/>
          <a:p>
            <a:r>
              <a:rPr lang="it-IT" sz="2400" dirty="0">
                <a:solidFill>
                  <a:schemeClr val="bg1"/>
                </a:solidFill>
              </a:rPr>
              <a:t>Per un linguaggio dell’Inclusione</a:t>
            </a:r>
          </a:p>
        </p:txBody>
      </p:sp>
    </p:spTree>
    <p:extLst>
      <p:ext uri="{BB962C8B-B14F-4D97-AF65-F5344CB8AC3E}">
        <p14:creationId xmlns:p14="http://schemas.microsoft.com/office/powerpoint/2010/main" val="170824102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3391</TotalTime>
  <Words>1212</Words>
  <Application>Microsoft Macintosh PowerPoint</Application>
  <PresentationFormat>Widescreen</PresentationFormat>
  <Paragraphs>141</Paragraphs>
  <Slides>18</Slides>
  <Notes>2</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18</vt:i4>
      </vt:variant>
    </vt:vector>
  </HeadingPairs>
  <TitlesOfParts>
    <vt:vector size="28" baseType="lpstr">
      <vt:lpstr>Arial</vt:lpstr>
      <vt:lpstr>ArialMT</vt:lpstr>
      <vt:lpstr>Calibri</vt:lpstr>
      <vt:lpstr>Calibri Light</vt:lpstr>
      <vt:lpstr>Cambria</vt:lpstr>
      <vt:lpstr>Open Sans</vt:lpstr>
      <vt:lpstr>PlayfairDisplay</vt:lpstr>
      <vt:lpstr>Times New Roman</vt:lpstr>
      <vt:lpstr>Verdana</vt:lpstr>
      <vt:lpstr>Tema di Office</vt:lpstr>
      <vt:lpstr>Presentazione standard di PowerPoint</vt:lpstr>
      <vt:lpstr>Presentazione standard di PowerPoint</vt:lpstr>
      <vt:lpstr>Presentazione standard di PowerPoint</vt:lpstr>
      <vt:lpstr>Presentazione standard di PowerPoint</vt:lpstr>
      <vt:lpstr>Prolusioni Inaugurazione dell’anno accademico Sapienza Quarta Missione: Equità, Diversità come valore, inclusione, lotta alle disuguaglianze </vt:lpstr>
      <vt:lpstr>SAPIENZA INCLUSIVA Schema portale </vt:lpstr>
      <vt:lpstr>Presentazione standard di PowerPoint</vt:lpstr>
      <vt:lpstr>Presentazione standard di PowerPoint</vt:lpstr>
      <vt:lpstr>Presentazione standard di PowerPoint</vt:lpstr>
      <vt:lpstr>Presentazione standard di PowerPoint</vt:lpstr>
      <vt:lpstr>Iniziative su un piano culturale e simbolico </vt:lpstr>
      <vt:lpstr>Presentazione standard di PowerPoint</vt:lpstr>
      <vt:lpstr>Presentazione standard di PowerPoint</vt:lpstr>
      <vt:lpstr>Iniziative didattiche</vt:lpstr>
      <vt:lpstr>Grandi iniziative formative</vt:lpstr>
      <vt:lpstr>Presentazione standard di PowerPoint</vt:lpstr>
      <vt:lpstr>Tessere di un Mosaico</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Daria Lucidi</dc:creator>
  <cp:lastModifiedBy>fabio.lucidi</cp:lastModifiedBy>
  <cp:revision>22</cp:revision>
  <dcterms:created xsi:type="dcterms:W3CDTF">2021-07-04T06:23:34Z</dcterms:created>
  <dcterms:modified xsi:type="dcterms:W3CDTF">2023-11-22T13:29:03Z</dcterms:modified>
</cp:coreProperties>
</file>